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Lst>
  <p:sldSz cx="13004800" cy="9753600"/>
  <p:notesSz cx="6858000" cy="9144000"/>
  <p:defaultTextStyle>
    <a:lvl1pPr algn="ctr" defTabSz="584200">
      <a:defRPr sz="3600">
        <a:latin typeface="+mn-lt"/>
        <a:ea typeface="+mn-ea"/>
        <a:cs typeface="+mn-cs"/>
        <a:sym typeface="Helvetica Light"/>
      </a:defRPr>
    </a:lvl1pPr>
    <a:lvl2pPr indent="228600" algn="ctr" defTabSz="584200">
      <a:defRPr sz="3600">
        <a:latin typeface="+mn-lt"/>
        <a:ea typeface="+mn-ea"/>
        <a:cs typeface="+mn-cs"/>
        <a:sym typeface="Helvetica Light"/>
      </a:defRPr>
    </a:lvl2pPr>
    <a:lvl3pPr indent="457200" algn="ctr" defTabSz="584200">
      <a:defRPr sz="3600">
        <a:latin typeface="+mn-lt"/>
        <a:ea typeface="+mn-ea"/>
        <a:cs typeface="+mn-cs"/>
        <a:sym typeface="Helvetica Light"/>
      </a:defRPr>
    </a:lvl3pPr>
    <a:lvl4pPr indent="685800" algn="ctr" defTabSz="584200">
      <a:defRPr sz="3600">
        <a:latin typeface="+mn-lt"/>
        <a:ea typeface="+mn-ea"/>
        <a:cs typeface="+mn-cs"/>
        <a:sym typeface="Helvetica Light"/>
      </a:defRPr>
    </a:lvl4pPr>
    <a:lvl5pPr indent="914400" algn="ctr" defTabSz="584200">
      <a:defRPr sz="3600">
        <a:latin typeface="+mn-lt"/>
        <a:ea typeface="+mn-ea"/>
        <a:cs typeface="+mn-cs"/>
        <a:sym typeface="Helvetica Light"/>
      </a:defRPr>
    </a:lvl5pPr>
    <a:lvl6pPr indent="1143000" algn="ctr" defTabSz="584200">
      <a:defRPr sz="3600">
        <a:latin typeface="+mn-lt"/>
        <a:ea typeface="+mn-ea"/>
        <a:cs typeface="+mn-cs"/>
        <a:sym typeface="Helvetica Light"/>
      </a:defRPr>
    </a:lvl6pPr>
    <a:lvl7pPr indent="1371600" algn="ctr" defTabSz="584200">
      <a:defRPr sz="3600">
        <a:latin typeface="+mn-lt"/>
        <a:ea typeface="+mn-ea"/>
        <a:cs typeface="+mn-cs"/>
        <a:sym typeface="Helvetica Light"/>
      </a:defRPr>
    </a:lvl7pPr>
    <a:lvl8pPr indent="1600200" algn="ctr" defTabSz="584200">
      <a:defRPr sz="3600">
        <a:latin typeface="+mn-lt"/>
        <a:ea typeface="+mn-ea"/>
        <a:cs typeface="+mn-cs"/>
        <a:sym typeface="Helvetica Light"/>
      </a:defRPr>
    </a:lvl8pPr>
    <a:lvl9pPr indent="1828800" algn="ctr" defTabSz="584200">
      <a:defRPr sz="3600">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 Id="rId138" Type="http://schemas.openxmlformats.org/officeDocument/2006/relationships/slide" Target="slides/slide131.xml"/><Relationship Id="rId139" Type="http://schemas.openxmlformats.org/officeDocument/2006/relationships/slide" Target="slides/slide132.xml"/></Relationships>

</file>

<file path=ppt/media/image1.jpeg>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Shape 29"/>
          <p:cNvSpPr/>
          <p:nvPr>
            <p:ph type="sldImg"/>
          </p:nvPr>
        </p:nvSpPr>
        <p:spPr>
          <a:xfrm>
            <a:off x="1143000" y="685800"/>
            <a:ext cx="4572000" cy="3429000"/>
          </a:xfrm>
          <a:prstGeom prst="rect">
            <a:avLst/>
          </a:prstGeom>
        </p:spPr>
        <p:txBody>
          <a:bodyPr/>
          <a:lstStyle/>
          <a:p>
            <a:pPr lvl="0"/>
          </a:p>
        </p:txBody>
      </p:sp>
      <p:sp>
        <p:nvSpPr>
          <p:cNvPr id="30" name="Shape 30"/>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25000"/>
      </a:lnSpc>
      <a:defRPr sz="2400">
        <a:latin typeface="Avenir Roman"/>
        <a:ea typeface="Avenir Roman"/>
        <a:cs typeface="Avenir Roman"/>
        <a:sym typeface="Avenir Roman"/>
      </a:defRPr>
    </a:lvl1pPr>
    <a:lvl2pPr indent="228600" defTabSz="457200">
      <a:lnSpc>
        <a:spcPct val="125000"/>
      </a:lnSpc>
      <a:defRPr sz="2400">
        <a:latin typeface="Avenir Roman"/>
        <a:ea typeface="Avenir Roman"/>
        <a:cs typeface="Avenir Roman"/>
        <a:sym typeface="Avenir Roman"/>
      </a:defRPr>
    </a:lvl2pPr>
    <a:lvl3pPr indent="457200" defTabSz="457200">
      <a:lnSpc>
        <a:spcPct val="125000"/>
      </a:lnSpc>
      <a:defRPr sz="2400">
        <a:latin typeface="Avenir Roman"/>
        <a:ea typeface="Avenir Roman"/>
        <a:cs typeface="Avenir Roman"/>
        <a:sym typeface="Avenir Roman"/>
      </a:defRPr>
    </a:lvl3pPr>
    <a:lvl4pPr indent="685800" defTabSz="457200">
      <a:lnSpc>
        <a:spcPct val="125000"/>
      </a:lnSpc>
      <a:defRPr sz="2400">
        <a:latin typeface="Avenir Roman"/>
        <a:ea typeface="Avenir Roman"/>
        <a:cs typeface="Avenir Roman"/>
        <a:sym typeface="Avenir Roman"/>
      </a:defRPr>
    </a:lvl4pPr>
    <a:lvl5pPr indent="914400" defTabSz="457200">
      <a:lnSpc>
        <a:spcPct val="125000"/>
      </a:lnSpc>
      <a:defRPr sz="2400">
        <a:latin typeface="Avenir Roman"/>
        <a:ea typeface="Avenir Roman"/>
        <a:cs typeface="Avenir Roman"/>
        <a:sym typeface="Avenir Roman"/>
      </a:defRPr>
    </a:lvl5pPr>
    <a:lvl6pPr indent="1143000" defTabSz="457200">
      <a:lnSpc>
        <a:spcPct val="125000"/>
      </a:lnSpc>
      <a:defRPr sz="2400">
        <a:latin typeface="Avenir Roman"/>
        <a:ea typeface="Avenir Roman"/>
        <a:cs typeface="Avenir Roman"/>
        <a:sym typeface="Avenir Roman"/>
      </a:defRPr>
    </a:lvl6pPr>
    <a:lvl7pPr indent="1371600" defTabSz="457200">
      <a:lnSpc>
        <a:spcPct val="125000"/>
      </a:lnSpc>
      <a:defRPr sz="2400">
        <a:latin typeface="Avenir Roman"/>
        <a:ea typeface="Avenir Roman"/>
        <a:cs typeface="Avenir Roman"/>
        <a:sym typeface="Avenir Roman"/>
      </a:defRPr>
    </a:lvl7pPr>
    <a:lvl8pPr indent="1600200" defTabSz="457200">
      <a:lnSpc>
        <a:spcPct val="125000"/>
      </a:lnSpc>
      <a:defRPr sz="2400">
        <a:latin typeface="Avenir Roman"/>
        <a:ea typeface="Avenir Roman"/>
        <a:cs typeface="Avenir Roman"/>
        <a:sym typeface="Avenir Roman"/>
      </a:defRPr>
    </a:lvl8pPr>
    <a:lvl9pPr indent="1828800" defTabSz="457200">
      <a:lnSpc>
        <a:spcPct val="125000"/>
      </a:lnSpc>
      <a:defRPr sz="2400">
        <a:latin typeface="Avenir Roman"/>
        <a:ea typeface="Avenir Roman"/>
        <a:cs typeface="Avenir Roman"/>
        <a:sym typeface="Avenir Roman"/>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5" name="Shape 5"/>
          <p:cNvSpPr/>
          <p:nvPr>
            <p:ph type="title"/>
          </p:nvPr>
        </p:nvSpPr>
        <p:spPr>
          <a:xfrm>
            <a:off x="1270000" y="1638300"/>
            <a:ext cx="10464800" cy="3302000"/>
          </a:xfrm>
          <a:prstGeom prst="rect">
            <a:avLst/>
          </a:prstGeom>
        </p:spPr>
        <p:txBody>
          <a:bodyPr anchor="b"/>
          <a:lstStyle/>
          <a:p>
            <a:pPr lvl="0">
              <a:defRPr sz="1800"/>
            </a:pPr>
            <a:r>
              <a:rPr sz="8000"/>
              <a:t>Title Text</a:t>
            </a:r>
          </a:p>
        </p:txBody>
      </p:sp>
      <p:sp>
        <p:nvSpPr>
          <p:cNvPr id="6" name="Shape 6"/>
          <p:cNvSpPr/>
          <p:nvPr>
            <p:ph type="body"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8" name="Shape 8"/>
          <p:cNvSpPr/>
          <p:nvPr>
            <p:ph type="title"/>
          </p:nvPr>
        </p:nvSpPr>
        <p:spPr>
          <a:xfrm>
            <a:off x="1270000" y="6718300"/>
            <a:ext cx="10464800" cy="1422400"/>
          </a:xfrm>
          <a:prstGeom prst="rect">
            <a:avLst/>
          </a:prstGeom>
        </p:spPr>
        <p:txBody>
          <a:bodyPr anchor="b"/>
          <a:lstStyle/>
          <a:p>
            <a:pPr lvl="0">
              <a:defRPr sz="1800"/>
            </a:pPr>
            <a:r>
              <a:rPr sz="8000"/>
              <a:t>Title Text</a:t>
            </a:r>
          </a:p>
        </p:txBody>
      </p:sp>
      <p:sp>
        <p:nvSpPr>
          <p:cNvPr id="9" name="Shape 9"/>
          <p:cNvSpPr/>
          <p:nvPr>
            <p:ph type="body"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1" name="Shape 11"/>
          <p:cNvSpPr/>
          <p:nvPr>
            <p:ph type="title"/>
          </p:nvPr>
        </p:nvSpPr>
        <p:spPr>
          <a:xfrm>
            <a:off x="1270000" y="3225800"/>
            <a:ext cx="10464800" cy="3302000"/>
          </a:xfrm>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3" name="Shape 13"/>
          <p:cNvSpPr/>
          <p:nvPr>
            <p:ph type="title"/>
          </p:nvPr>
        </p:nvSpPr>
        <p:spPr>
          <a:xfrm>
            <a:off x="952500" y="635000"/>
            <a:ext cx="5334000" cy="3987800"/>
          </a:xfrm>
          <a:prstGeom prst="rect">
            <a:avLst/>
          </a:prstGeom>
        </p:spPr>
        <p:txBody>
          <a:bodyPr anchor="b"/>
          <a:lstStyle>
            <a:lvl1pPr>
              <a:defRPr sz="6000"/>
            </a:lvl1pPr>
          </a:lstStyle>
          <a:p>
            <a:pPr lvl="0">
              <a:defRPr sz="1800"/>
            </a:pPr>
            <a:r>
              <a:rPr sz="6000"/>
              <a:t>Title Text</a:t>
            </a:r>
          </a:p>
        </p:txBody>
      </p:sp>
      <p:sp>
        <p:nvSpPr>
          <p:cNvPr id="14" name="Shape 14"/>
          <p:cNvSpPr/>
          <p:nvPr>
            <p:ph type="body"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pPr>
            <a:r>
              <a:rPr sz="8000"/>
              <a:t>Title Text</a:t>
            </a:r>
          </a:p>
        </p:txBody>
      </p:sp>
      <p:sp>
        <p:nvSpPr>
          <p:cNvPr id="19" name="Shape 19"/>
          <p:cNvSpPr/>
          <p:nvPr>
            <p:ph type="body" idx="1"/>
          </p:nvPr>
        </p:nvSpPr>
        <p:spPr>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1" name="Shape 21"/>
          <p:cNvSpPr/>
          <p:nvPr>
            <p:ph type="title"/>
          </p:nvPr>
        </p:nvSpPr>
        <p:spPr>
          <a:prstGeom prst="rect">
            <a:avLst/>
          </a:prstGeom>
        </p:spPr>
        <p:txBody>
          <a:bodyPr/>
          <a:lstStyle/>
          <a:p>
            <a:pPr lvl="0">
              <a:defRPr sz="1800"/>
            </a:pPr>
            <a:r>
              <a:rPr sz="8000"/>
              <a:t>Title Text</a:t>
            </a:r>
          </a:p>
        </p:txBody>
      </p:sp>
      <p:sp>
        <p:nvSpPr>
          <p:cNvPr id="22" name="Shape 22"/>
          <p:cNvSpPr/>
          <p:nvPr>
            <p:ph type="body"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lvl="0">
              <a:defRPr sz="1800"/>
            </a:pPr>
            <a:r>
              <a:rPr sz="2800"/>
              <a:t>Body Level One</a:t>
            </a:r>
            <a:endParaRPr sz="2800"/>
          </a:p>
          <a:p>
            <a:pPr lvl="1">
              <a:defRPr sz="1800"/>
            </a:pPr>
            <a:r>
              <a:rPr sz="2800"/>
              <a:t>Body Level Two</a:t>
            </a:r>
            <a:endParaRPr sz="2800"/>
          </a:p>
          <a:p>
            <a:pPr lvl="2">
              <a:defRPr sz="1800"/>
            </a:pPr>
            <a:r>
              <a:rPr sz="2800"/>
              <a:t>Body Level Three</a:t>
            </a:r>
            <a:endParaRPr sz="2800"/>
          </a:p>
          <a:p>
            <a:pPr lvl="3">
              <a:defRPr sz="1800"/>
            </a:pPr>
            <a:r>
              <a:rPr sz="2800"/>
              <a:t>Body Level Four</a:t>
            </a:r>
            <a:endParaRPr sz="2800"/>
          </a:p>
          <a:p>
            <a:pPr lvl="4">
              <a:defRPr sz="1800"/>
            </a:pPr>
            <a:r>
              <a:rPr sz="2800"/>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4" name="Shape 24"/>
          <p:cNvSpPr/>
          <p:nvPr>
            <p:ph type="body" idx="1"/>
          </p:nvPr>
        </p:nvSpPr>
        <p:spPr>
          <a:xfrm>
            <a:off x="952500" y="1270000"/>
            <a:ext cx="11099800" cy="7213600"/>
          </a:xfrm>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8000"/>
              <a:t>Title Text</a:t>
            </a:r>
          </a:p>
        </p:txBody>
      </p:sp>
      <p:sp>
        <p:nvSpPr>
          <p:cNvPr id="3" name="Shape 3"/>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spd="med" advClick="1"/>
  <p:txStyles>
    <p:titleStyle>
      <a:lvl1pPr algn="ctr" defTabSz="584200">
        <a:defRPr sz="8000">
          <a:latin typeface="+mn-lt"/>
          <a:ea typeface="+mn-ea"/>
          <a:cs typeface="+mn-cs"/>
          <a:sym typeface="Helvetica Light"/>
        </a:defRPr>
      </a:lvl1pPr>
      <a:lvl2pPr indent="228600" algn="ctr" defTabSz="584200">
        <a:defRPr sz="8000">
          <a:latin typeface="+mn-lt"/>
          <a:ea typeface="+mn-ea"/>
          <a:cs typeface="+mn-cs"/>
          <a:sym typeface="Helvetica Light"/>
        </a:defRPr>
      </a:lvl2pPr>
      <a:lvl3pPr indent="457200" algn="ctr" defTabSz="584200">
        <a:defRPr sz="8000">
          <a:latin typeface="+mn-lt"/>
          <a:ea typeface="+mn-ea"/>
          <a:cs typeface="+mn-cs"/>
          <a:sym typeface="Helvetica Light"/>
        </a:defRPr>
      </a:lvl3pPr>
      <a:lvl4pPr indent="685800" algn="ctr" defTabSz="584200">
        <a:defRPr sz="8000">
          <a:latin typeface="+mn-lt"/>
          <a:ea typeface="+mn-ea"/>
          <a:cs typeface="+mn-cs"/>
          <a:sym typeface="Helvetica Light"/>
        </a:defRPr>
      </a:lvl4pPr>
      <a:lvl5pPr indent="914400" algn="ctr" defTabSz="584200">
        <a:defRPr sz="8000">
          <a:latin typeface="+mn-lt"/>
          <a:ea typeface="+mn-ea"/>
          <a:cs typeface="+mn-cs"/>
          <a:sym typeface="Helvetica Light"/>
        </a:defRPr>
      </a:lvl5pPr>
      <a:lvl6pPr indent="1143000" algn="ctr" defTabSz="584200">
        <a:defRPr sz="8000">
          <a:latin typeface="+mn-lt"/>
          <a:ea typeface="+mn-ea"/>
          <a:cs typeface="+mn-cs"/>
          <a:sym typeface="Helvetica Light"/>
        </a:defRPr>
      </a:lvl6pPr>
      <a:lvl7pPr indent="1371600" algn="ctr" defTabSz="584200">
        <a:defRPr sz="8000">
          <a:latin typeface="+mn-lt"/>
          <a:ea typeface="+mn-ea"/>
          <a:cs typeface="+mn-cs"/>
          <a:sym typeface="Helvetica Light"/>
        </a:defRPr>
      </a:lvl7pPr>
      <a:lvl8pPr indent="1600200" algn="ctr" defTabSz="584200">
        <a:defRPr sz="8000">
          <a:latin typeface="+mn-lt"/>
          <a:ea typeface="+mn-ea"/>
          <a:cs typeface="+mn-cs"/>
          <a:sym typeface="Helvetica Light"/>
        </a:defRPr>
      </a:lvl8pPr>
      <a:lvl9pPr indent="1828800" algn="ctr" defTabSz="584200">
        <a:defRPr sz="8000">
          <a:latin typeface="+mn-lt"/>
          <a:ea typeface="+mn-ea"/>
          <a:cs typeface="+mn-cs"/>
          <a:sym typeface="Helvetica Light"/>
        </a:defRPr>
      </a:lvl9pPr>
    </p:titleStyle>
    <p:bodyStyle>
      <a:lvl1pPr marL="444500" indent="-444500" defTabSz="584200">
        <a:spcBef>
          <a:spcPts val="4200"/>
        </a:spcBef>
        <a:buSzPct val="75000"/>
        <a:buChar char="•"/>
        <a:defRPr sz="3600">
          <a:latin typeface="+mn-lt"/>
          <a:ea typeface="+mn-ea"/>
          <a:cs typeface="+mn-cs"/>
          <a:sym typeface="Helvetica Light"/>
        </a:defRPr>
      </a:lvl1pPr>
      <a:lvl2pPr marL="889000" indent="-444500" defTabSz="584200">
        <a:spcBef>
          <a:spcPts val="4200"/>
        </a:spcBef>
        <a:buSzPct val="75000"/>
        <a:buChar char="•"/>
        <a:defRPr sz="3600">
          <a:latin typeface="+mn-lt"/>
          <a:ea typeface="+mn-ea"/>
          <a:cs typeface="+mn-cs"/>
          <a:sym typeface="Helvetica Light"/>
        </a:defRPr>
      </a:lvl2pPr>
      <a:lvl3pPr marL="1333500" indent="-444500" defTabSz="584200">
        <a:spcBef>
          <a:spcPts val="4200"/>
        </a:spcBef>
        <a:buSzPct val="75000"/>
        <a:buChar char="•"/>
        <a:defRPr sz="3600">
          <a:latin typeface="+mn-lt"/>
          <a:ea typeface="+mn-ea"/>
          <a:cs typeface="+mn-cs"/>
          <a:sym typeface="Helvetica Light"/>
        </a:defRPr>
      </a:lvl3pPr>
      <a:lvl4pPr marL="1778000" indent="-444500" defTabSz="584200">
        <a:spcBef>
          <a:spcPts val="4200"/>
        </a:spcBef>
        <a:buSzPct val="75000"/>
        <a:buChar char="•"/>
        <a:defRPr sz="3600">
          <a:latin typeface="+mn-lt"/>
          <a:ea typeface="+mn-ea"/>
          <a:cs typeface="+mn-cs"/>
          <a:sym typeface="Helvetica Light"/>
        </a:defRPr>
      </a:lvl4pPr>
      <a:lvl5pPr marL="2222500" indent="-444500" defTabSz="584200">
        <a:spcBef>
          <a:spcPts val="4200"/>
        </a:spcBef>
        <a:buSzPct val="75000"/>
        <a:buChar char="•"/>
        <a:defRPr sz="3600">
          <a:latin typeface="+mn-lt"/>
          <a:ea typeface="+mn-ea"/>
          <a:cs typeface="+mn-cs"/>
          <a:sym typeface="Helvetica Light"/>
        </a:defRPr>
      </a:lvl5pPr>
      <a:lvl6pPr marL="2667000" indent="-444500" defTabSz="584200">
        <a:spcBef>
          <a:spcPts val="4200"/>
        </a:spcBef>
        <a:buSzPct val="75000"/>
        <a:buChar char="•"/>
        <a:defRPr sz="3600">
          <a:latin typeface="+mn-lt"/>
          <a:ea typeface="+mn-ea"/>
          <a:cs typeface="+mn-cs"/>
          <a:sym typeface="Helvetica Light"/>
        </a:defRPr>
      </a:lvl6pPr>
      <a:lvl7pPr marL="3111500" indent="-444500" defTabSz="584200">
        <a:spcBef>
          <a:spcPts val="4200"/>
        </a:spcBef>
        <a:buSzPct val="75000"/>
        <a:buChar char="•"/>
        <a:defRPr sz="3600">
          <a:latin typeface="+mn-lt"/>
          <a:ea typeface="+mn-ea"/>
          <a:cs typeface="+mn-cs"/>
          <a:sym typeface="Helvetica Light"/>
        </a:defRPr>
      </a:lvl7pPr>
      <a:lvl8pPr marL="3556000" indent="-444500" defTabSz="584200">
        <a:spcBef>
          <a:spcPts val="4200"/>
        </a:spcBef>
        <a:buSzPct val="75000"/>
        <a:buChar char="•"/>
        <a:defRPr sz="3600">
          <a:latin typeface="+mn-lt"/>
          <a:ea typeface="+mn-ea"/>
          <a:cs typeface="+mn-cs"/>
          <a:sym typeface="Helvetica Light"/>
        </a:defRPr>
      </a:lvl8pPr>
      <a:lvl9pPr marL="4000500" indent="-444500" defTabSz="584200">
        <a:spcBef>
          <a:spcPts val="4200"/>
        </a:spcBef>
        <a:buSzPct val="75000"/>
        <a:buChar char="•"/>
        <a:defRPr sz="3600">
          <a:latin typeface="+mn-lt"/>
          <a:ea typeface="+mn-ea"/>
          <a:cs typeface="+mn-cs"/>
          <a:sym typeface="Helvetica Light"/>
        </a:defRPr>
      </a:lvl9pPr>
    </p:bodyStyle>
    <p:otherStyle>
      <a:lvl1pPr algn="ctr" defTabSz="584200">
        <a:defRPr>
          <a:solidFill>
            <a:schemeClr val="tx1"/>
          </a:solidFill>
          <a:latin typeface="+mn-lt"/>
          <a:ea typeface="+mn-ea"/>
          <a:cs typeface="+mn-cs"/>
          <a:sym typeface="Helvetica Light"/>
        </a:defRPr>
      </a:lvl1pPr>
      <a:lvl2pPr indent="228600" algn="ctr" defTabSz="584200">
        <a:defRPr>
          <a:solidFill>
            <a:schemeClr val="tx1"/>
          </a:solidFill>
          <a:latin typeface="+mn-lt"/>
          <a:ea typeface="+mn-ea"/>
          <a:cs typeface="+mn-cs"/>
          <a:sym typeface="Helvetica Light"/>
        </a:defRPr>
      </a:lvl2pPr>
      <a:lvl3pPr indent="457200" algn="ctr" defTabSz="584200">
        <a:defRPr>
          <a:solidFill>
            <a:schemeClr val="tx1"/>
          </a:solidFill>
          <a:latin typeface="+mn-lt"/>
          <a:ea typeface="+mn-ea"/>
          <a:cs typeface="+mn-cs"/>
          <a:sym typeface="Helvetica Light"/>
        </a:defRPr>
      </a:lvl3pPr>
      <a:lvl4pPr indent="685800" algn="ctr" defTabSz="584200">
        <a:defRPr>
          <a:solidFill>
            <a:schemeClr val="tx1"/>
          </a:solidFill>
          <a:latin typeface="+mn-lt"/>
          <a:ea typeface="+mn-ea"/>
          <a:cs typeface="+mn-cs"/>
          <a:sym typeface="Helvetica Light"/>
        </a:defRPr>
      </a:lvl4pPr>
      <a:lvl5pPr indent="914400" algn="ctr" defTabSz="584200">
        <a:defRPr>
          <a:solidFill>
            <a:schemeClr val="tx1"/>
          </a:solidFill>
          <a:latin typeface="+mn-lt"/>
          <a:ea typeface="+mn-ea"/>
          <a:cs typeface="+mn-cs"/>
          <a:sym typeface="Helvetica Light"/>
        </a:defRPr>
      </a:lvl5pPr>
      <a:lvl6pPr indent="1143000" algn="ctr" defTabSz="584200">
        <a:defRPr>
          <a:solidFill>
            <a:schemeClr val="tx1"/>
          </a:solidFill>
          <a:latin typeface="+mn-lt"/>
          <a:ea typeface="+mn-ea"/>
          <a:cs typeface="+mn-cs"/>
          <a:sym typeface="Helvetica Light"/>
        </a:defRPr>
      </a:lvl6pPr>
      <a:lvl7pPr indent="1371600" algn="ctr" defTabSz="584200">
        <a:defRPr>
          <a:solidFill>
            <a:schemeClr val="tx1"/>
          </a:solidFill>
          <a:latin typeface="+mn-lt"/>
          <a:ea typeface="+mn-ea"/>
          <a:cs typeface="+mn-cs"/>
          <a:sym typeface="Helvetica Light"/>
        </a:defRPr>
      </a:lvl7pPr>
      <a:lvl8pPr indent="1600200" algn="ctr" defTabSz="584200">
        <a:defRPr>
          <a:solidFill>
            <a:schemeClr val="tx1"/>
          </a:solidFill>
          <a:latin typeface="+mn-lt"/>
          <a:ea typeface="+mn-ea"/>
          <a:cs typeface="+mn-cs"/>
          <a:sym typeface="Helvetica Light"/>
        </a:defRPr>
      </a:lvl8pPr>
      <a:lvl9pPr indent="1828800" algn="ctr" defTabSz="584200">
        <a:defRPr>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01.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0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0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0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0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0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0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0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0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3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3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 name="Shape 32"/>
          <p:cNvSpPr/>
          <p:nvPr>
            <p:ph type="title"/>
          </p:nvPr>
        </p:nvSpPr>
        <p:spPr>
          <a:prstGeom prst="rect">
            <a:avLst/>
          </a:prstGeom>
        </p:spPr>
        <p:txBody>
          <a:bodyPr/>
          <a:lstStyle/>
          <a:p>
            <a:pPr lvl="0">
              <a:defRPr sz="1800"/>
            </a:pPr>
            <a:r>
              <a:rPr sz="8000"/>
              <a:t>CS186 Discussion #1</a:t>
            </a:r>
          </a:p>
        </p:txBody>
      </p:sp>
      <p:sp>
        <p:nvSpPr>
          <p:cNvPr id="33" name="Shape 33"/>
          <p:cNvSpPr/>
          <p:nvPr>
            <p:ph type="body" idx="1"/>
          </p:nvPr>
        </p:nvSpPr>
        <p:spPr>
          <a:prstGeom prst="rect">
            <a:avLst/>
          </a:prstGeom>
        </p:spPr>
        <p:txBody>
          <a:bodyPr/>
          <a:lstStyle/>
          <a:p>
            <a:pPr lvl="0">
              <a:defRPr sz="1800"/>
            </a:pPr>
            <a:r>
              <a:rPr sz="3200"/>
              <a:t>(Introduction, external sorting &amp; hashing)</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9" name="Shape 69"/>
          <p:cNvSpPr/>
          <p:nvPr>
            <p:ph type="title"/>
          </p:nvPr>
        </p:nvSpPr>
        <p:spPr>
          <a:prstGeom prst="rect">
            <a:avLst/>
          </a:prstGeom>
        </p:spPr>
        <p:txBody>
          <a:bodyPr/>
          <a:lstStyle/>
          <a:p>
            <a:pPr lvl="0">
              <a:defRPr sz="1800"/>
            </a:pPr>
            <a:r>
              <a:rPr sz="8000"/>
              <a:t>External Sorting</a:t>
            </a:r>
          </a:p>
        </p:txBody>
      </p:sp>
      <p:sp>
        <p:nvSpPr>
          <p:cNvPr id="70" name="Shape 70"/>
          <p:cNvSpPr/>
          <p:nvPr>
            <p:ph type="body" idx="1"/>
          </p:nvPr>
        </p:nvSpPr>
        <p:spPr>
          <a:prstGeom prst="rect">
            <a:avLst/>
          </a:prstGeom>
        </p:spPr>
        <p:txBody>
          <a:bodyPr anchor="t"/>
          <a:lstStyle/>
          <a:p>
            <a:pPr lvl="0">
              <a:defRPr sz="1800"/>
            </a:pPr>
            <a:r>
              <a:rPr sz="3600"/>
              <a:t>Want to sort data that does not fit in memory</a:t>
            </a:r>
            <a:endParaRPr sz="3600"/>
          </a:p>
          <a:p>
            <a:pPr lvl="0">
              <a:defRPr sz="1800"/>
            </a:pPr>
            <a:r>
              <a:rPr sz="3600"/>
              <a:t>Minimize number of I/O’s (especially random I/O’s)</a:t>
            </a:r>
          </a:p>
        </p:txBody>
      </p:sp>
    </p:spTree>
  </p:cSld>
  <p:clrMapOvr>
    <a:masterClrMapping/>
  </p:clrMapOvr>
  <p:transition spd="med" advClick="1"/>
</p:sld>
</file>

<file path=ppt/slides/slide10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20" name="Shape 1620"/>
          <p:cNvSpPr/>
          <p:nvPr>
            <p:ph type="title"/>
          </p:nvPr>
        </p:nvSpPr>
        <p:spPr>
          <a:prstGeom prst="rect">
            <a:avLst/>
          </a:prstGeom>
        </p:spPr>
        <p:txBody>
          <a:bodyPr/>
          <a:lstStyle/>
          <a:p>
            <a:pPr lvl="0">
              <a:defRPr sz="1800"/>
            </a:pPr>
            <a:r>
              <a:rPr sz="8000"/>
              <a:t>Pass 2: Conquer</a:t>
            </a:r>
          </a:p>
        </p:txBody>
      </p:sp>
      <p:sp>
        <p:nvSpPr>
          <p:cNvPr id="1621" name="Shape 1621"/>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622" name="Shape 1622"/>
          <p:cNvSpPr/>
          <p:nvPr/>
        </p:nvSpPr>
        <p:spPr>
          <a:xfrm>
            <a:off x="495672" y="4686300"/>
            <a:ext cx="5449107"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623" name="Shape 1623"/>
          <p:cNvSpPr/>
          <p:nvPr/>
        </p:nvSpPr>
        <p:spPr>
          <a:xfrm>
            <a:off x="7987121" y="627161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624" name="Shape 1624"/>
          <p:cNvSpPr/>
          <p:nvPr/>
        </p:nvSpPr>
        <p:spPr>
          <a:xfrm>
            <a:off x="7987121" y="785276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625" name="Shape 1625"/>
          <p:cNvSpPr/>
          <p:nvPr/>
        </p:nvSpPr>
        <p:spPr>
          <a:xfrm>
            <a:off x="2608442" y="2472928"/>
            <a:ext cx="7780190"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Create in-memory table for each partition.</a:t>
            </a:r>
            <a:endParaRPr sz="2500"/>
          </a:p>
          <a:p>
            <a:pPr lvl="0">
              <a:defRPr sz="1800"/>
            </a:pPr>
            <a:r>
              <a:rPr sz="2500"/>
              <a:t> </a:t>
            </a:r>
          </a:p>
        </p:txBody>
      </p:sp>
      <p:sp>
        <p:nvSpPr>
          <p:cNvPr id="1626" name="Shape 1626"/>
          <p:cNvSpPr/>
          <p:nvPr/>
        </p:nvSpPr>
        <p:spPr>
          <a:xfrm>
            <a:off x="8223746" y="8362503"/>
            <a:ext cx="736104" cy="667197"/>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627" name="Shape 1627"/>
          <p:cNvSpPr/>
          <p:nvPr/>
        </p:nvSpPr>
        <p:spPr>
          <a:xfrm>
            <a:off x="2342399" y="6154787"/>
            <a:ext cx="736105" cy="667197"/>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628" name="Shape 1628"/>
          <p:cNvSpPr/>
          <p:nvPr/>
        </p:nvSpPr>
        <p:spPr>
          <a:xfrm>
            <a:off x="6134943" y="785276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629" name="Shape 1629"/>
          <p:cNvSpPr/>
          <p:nvPr/>
        </p:nvSpPr>
        <p:spPr>
          <a:xfrm>
            <a:off x="6312644" y="8400603"/>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630" name="Shape 1630"/>
          <p:cNvSpPr/>
          <p:nvPr/>
        </p:nvSpPr>
        <p:spPr>
          <a:xfrm>
            <a:off x="7055842" y="8400603"/>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631" name="Shape 1631"/>
          <p:cNvSpPr/>
          <p:nvPr/>
        </p:nvSpPr>
        <p:spPr>
          <a:xfrm>
            <a:off x="6134943"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632" name="Shape 1632"/>
          <p:cNvSpPr/>
          <p:nvPr/>
        </p:nvSpPr>
        <p:spPr>
          <a:xfrm>
            <a:off x="6312644" y="6776045"/>
            <a:ext cx="736105"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633" name="Shape 1633"/>
          <p:cNvSpPr/>
          <p:nvPr/>
        </p:nvSpPr>
        <p:spPr>
          <a:xfrm>
            <a:off x="7055842" y="6776045"/>
            <a:ext cx="736105"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634" name="Shape 1634"/>
          <p:cNvSpPr/>
          <p:nvPr/>
        </p:nvSpPr>
        <p:spPr>
          <a:xfrm>
            <a:off x="1554999" y="7373987"/>
            <a:ext cx="736105"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635" name="Shape 1635"/>
          <p:cNvSpPr/>
          <p:nvPr/>
        </p:nvSpPr>
        <p:spPr>
          <a:xfrm>
            <a:off x="8211046" y="6732637"/>
            <a:ext cx="736104"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636" name="Shape 1636"/>
          <p:cNvSpPr/>
          <p:nvPr/>
        </p:nvSpPr>
        <p:spPr>
          <a:xfrm>
            <a:off x="1554999" y="6154787"/>
            <a:ext cx="736105"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637" name="Shape 1637"/>
          <p:cNvSpPr/>
          <p:nvPr/>
        </p:nvSpPr>
        <p:spPr>
          <a:xfrm>
            <a:off x="2342399" y="7373987"/>
            <a:ext cx="736105"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638" name="Shape 1638"/>
          <p:cNvSpPr/>
          <p:nvPr/>
        </p:nvSpPr>
        <p:spPr>
          <a:xfrm>
            <a:off x="3129799" y="7373987"/>
            <a:ext cx="736105"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639" name="Shape 1639"/>
          <p:cNvSpPr/>
          <p:nvPr/>
        </p:nvSpPr>
        <p:spPr>
          <a:xfrm>
            <a:off x="3129799" y="6154787"/>
            <a:ext cx="736105"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640" name="Shape 1640"/>
          <p:cNvSpPr/>
          <p:nvPr/>
        </p:nvSpPr>
        <p:spPr>
          <a:xfrm>
            <a:off x="1427592" y="5638800"/>
            <a:ext cx="990919"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500"/>
            </a:lvl1pPr>
          </a:lstStyle>
          <a:p>
            <a:pPr lvl="0">
              <a:defRPr sz="1800"/>
            </a:pPr>
            <a:r>
              <a:rPr sz="2500"/>
              <a:t>Green</a:t>
            </a:r>
          </a:p>
        </p:txBody>
      </p:sp>
      <p:sp>
        <p:nvSpPr>
          <p:cNvPr id="1641" name="Shape 1641"/>
          <p:cNvSpPr/>
          <p:nvPr/>
        </p:nvSpPr>
        <p:spPr>
          <a:xfrm>
            <a:off x="1407272" y="6824935"/>
            <a:ext cx="1031559"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500"/>
            </a:lvl1pPr>
          </a:lstStyle>
          <a:p>
            <a:pPr lvl="0">
              <a:defRPr sz="1800"/>
            </a:pPr>
            <a:r>
              <a:rPr sz="2500"/>
              <a:t>Purple</a:t>
            </a:r>
          </a:p>
        </p:txBody>
      </p:sp>
    </p:spTree>
  </p:cSld>
  <p:clrMapOvr>
    <a:masterClrMapping/>
  </p:clrMapOvr>
  <p:transition spd="med" advClick="1"/>
</p:sld>
</file>

<file path=ppt/slides/slide10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3" name="Shape 1643"/>
          <p:cNvSpPr/>
          <p:nvPr>
            <p:ph type="title"/>
          </p:nvPr>
        </p:nvSpPr>
        <p:spPr>
          <a:prstGeom prst="rect">
            <a:avLst/>
          </a:prstGeom>
        </p:spPr>
        <p:txBody>
          <a:bodyPr/>
          <a:lstStyle/>
          <a:p>
            <a:pPr lvl="0">
              <a:defRPr sz="1800"/>
            </a:pPr>
            <a:r>
              <a:rPr sz="8000"/>
              <a:t>Worksheet #5, 6, 7</a:t>
            </a:r>
          </a:p>
        </p:txBody>
      </p:sp>
    </p:spTree>
  </p:cSld>
  <p:clrMapOvr>
    <a:masterClrMapping/>
  </p:clrMapOvr>
  <p:transition spd="med" advClick="1"/>
</p:sld>
</file>

<file path=ppt/slides/slide10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5" name="Shape 1645"/>
          <p:cNvSpPr/>
          <p:nvPr>
            <p:ph type="title"/>
          </p:nvPr>
        </p:nvSpPr>
        <p:spPr>
          <a:prstGeom prst="rect">
            <a:avLst/>
          </a:prstGeom>
        </p:spPr>
        <p:txBody>
          <a:bodyPr/>
          <a:lstStyle/>
          <a:p>
            <a:pPr lvl="0" defTabSz="332993">
              <a:defRPr sz="1800"/>
            </a:pPr>
            <a:r>
              <a:rPr sz="4560"/>
              <a:t>Why can we process B * (B - 1) pages of data with external hashing in just</a:t>
            </a:r>
            <a:endParaRPr sz="4560"/>
          </a:p>
          <a:p>
            <a:pPr lvl="0" defTabSz="332993">
              <a:defRPr sz="1800"/>
            </a:pPr>
            <a:r>
              <a:rPr sz="4560"/>
              <a:t>two passes (divide and conquer phases)?</a:t>
            </a:r>
          </a:p>
        </p:txBody>
      </p:sp>
    </p:spTree>
  </p:cSld>
  <p:clrMapOvr>
    <a:masterClrMapping/>
  </p:clrMapOvr>
  <p:transition spd="med" advClick="1"/>
</p:sld>
</file>

<file path=ppt/slides/slide10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7" name="Shape 1647"/>
          <p:cNvSpPr/>
          <p:nvPr>
            <p:ph type="title"/>
          </p:nvPr>
        </p:nvSpPr>
        <p:spPr>
          <a:prstGeom prst="rect">
            <a:avLst/>
          </a:prstGeom>
        </p:spPr>
        <p:txBody>
          <a:bodyPr/>
          <a:lstStyle/>
          <a:p>
            <a:pPr lvl="0" defTabSz="332993">
              <a:defRPr sz="1800"/>
            </a:pPr>
            <a:r>
              <a:rPr sz="4560"/>
              <a:t>Why can we process B * (B - 1) pages of data with external hashing in just</a:t>
            </a:r>
            <a:endParaRPr sz="4560"/>
          </a:p>
          <a:p>
            <a:pPr lvl="0" defTabSz="332993">
              <a:defRPr sz="1800"/>
            </a:pPr>
            <a:r>
              <a:rPr sz="4560"/>
              <a:t>two passes (divide and conquer phases)?</a:t>
            </a:r>
          </a:p>
        </p:txBody>
      </p:sp>
      <p:sp>
        <p:nvSpPr>
          <p:cNvPr id="1648" name="Shape 1648"/>
          <p:cNvSpPr/>
          <p:nvPr>
            <p:ph type="body" idx="1"/>
          </p:nvPr>
        </p:nvSpPr>
        <p:spPr>
          <a:xfrm>
            <a:off x="952500" y="2857500"/>
            <a:ext cx="11099800" cy="6286500"/>
          </a:xfrm>
          <a:prstGeom prst="rect">
            <a:avLst/>
          </a:prstGeom>
        </p:spPr>
        <p:txBody>
          <a:bodyPr anchor="t"/>
          <a:lstStyle/>
          <a:p>
            <a:pPr lvl="0">
              <a:defRPr sz="1800"/>
            </a:pPr>
            <a:r>
              <a:rPr sz="3600"/>
              <a:t>Our main limitation is how big the partitions can be after the partition hashing. Since we need to be able to read in the whole partition into memory, each partition can be at most B pages big.</a:t>
            </a:r>
          </a:p>
        </p:txBody>
      </p:sp>
    </p:spTree>
  </p:cSld>
  <p:clrMapOvr>
    <a:masterClrMapping/>
  </p:clrMapOvr>
  <p:transition spd="med" advClick="1"/>
</p:sld>
</file>

<file path=ppt/slides/slide10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0" name="Shape 1650"/>
          <p:cNvSpPr/>
          <p:nvPr>
            <p:ph type="title"/>
          </p:nvPr>
        </p:nvSpPr>
        <p:spPr>
          <a:prstGeom prst="rect">
            <a:avLst/>
          </a:prstGeom>
        </p:spPr>
        <p:txBody>
          <a:bodyPr/>
          <a:lstStyle>
            <a:lvl1pPr defTabSz="332993">
              <a:defRPr sz="4560"/>
            </a:lvl1pPr>
          </a:lstStyle>
          <a:p>
            <a:pPr lvl="0">
              <a:defRPr sz="1800"/>
            </a:pPr>
            <a:r>
              <a:rPr sz="4560"/>
              <a:t>If you’re processing exactly B * (B - 1) pages of data, is it likely that you’ll have to perform recursive external hashing? Why?</a:t>
            </a:r>
          </a:p>
        </p:txBody>
      </p:sp>
    </p:spTree>
  </p:cSld>
  <p:clrMapOvr>
    <a:masterClrMapping/>
  </p:clrMapOvr>
  <p:transition spd="med" advClick="1"/>
</p:sld>
</file>

<file path=ppt/slides/slide10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2" name="Shape 1652"/>
          <p:cNvSpPr/>
          <p:nvPr>
            <p:ph type="title"/>
          </p:nvPr>
        </p:nvSpPr>
        <p:spPr>
          <a:prstGeom prst="rect">
            <a:avLst/>
          </a:prstGeom>
        </p:spPr>
        <p:txBody>
          <a:bodyPr/>
          <a:lstStyle>
            <a:lvl1pPr defTabSz="332993">
              <a:defRPr sz="4560"/>
            </a:lvl1pPr>
          </a:lstStyle>
          <a:p>
            <a:pPr lvl="0">
              <a:defRPr sz="1800"/>
            </a:pPr>
            <a:r>
              <a:rPr sz="4560"/>
              <a:t>If you’re processing exactly B * (B - 1) pages of data, is it likely that you’ll have to perform recursive external hashing? Why?</a:t>
            </a:r>
          </a:p>
        </p:txBody>
      </p:sp>
      <p:sp>
        <p:nvSpPr>
          <p:cNvPr id="1653" name="Shape 1653"/>
          <p:cNvSpPr/>
          <p:nvPr>
            <p:ph type="body" idx="1"/>
          </p:nvPr>
        </p:nvSpPr>
        <p:spPr>
          <a:xfrm>
            <a:off x="952500" y="2857500"/>
            <a:ext cx="11099800" cy="6286500"/>
          </a:xfrm>
          <a:prstGeom prst="rect">
            <a:avLst/>
          </a:prstGeom>
        </p:spPr>
        <p:txBody>
          <a:bodyPr anchor="t"/>
          <a:lstStyle>
            <a:lvl1pPr marL="148166" indent="-148166" defTabSz="457200">
              <a:spcBef>
                <a:spcPts val="0"/>
              </a:spcBef>
            </a:lvl1pPr>
          </a:lstStyle>
          <a:p>
            <a:pPr lvl="0">
              <a:defRPr sz="1800"/>
            </a:pPr>
            <a:r>
              <a:rPr sz="3600"/>
              <a:t> You would have to have an absolutely perfect hash function that evenly distributes any record into the B-1 partitions. This is almost impossible in practice. Rather, we should expect that some partitions may be larger than B after partition hashing.</a:t>
            </a:r>
          </a:p>
        </p:txBody>
      </p:sp>
    </p:spTree>
  </p:cSld>
  <p:clrMapOvr>
    <a:masterClrMapping/>
  </p:clrMapOvr>
  <p:transition spd="med" advClick="1"/>
</p:sld>
</file>

<file path=ppt/slides/slide10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5" name="Shape 1655"/>
          <p:cNvSpPr/>
          <p:nvPr>
            <p:ph type="title"/>
          </p:nvPr>
        </p:nvSpPr>
        <p:spPr>
          <a:prstGeom prst="rect">
            <a:avLst/>
          </a:prstGeom>
        </p:spPr>
        <p:txBody>
          <a:bodyPr/>
          <a:lstStyle>
            <a:lvl1pPr defTabSz="315468">
              <a:defRPr sz="4320"/>
            </a:lvl1pPr>
          </a:lstStyle>
          <a:p>
            <a:pPr lvl="0">
              <a:defRPr sz="1800"/>
            </a:pPr>
            <a:r>
              <a:rPr sz="4320"/>
              <a:t>While you recursively perform external hashing, you reuse the same hash functions for partitioning. What’s the problem with this?</a:t>
            </a:r>
          </a:p>
        </p:txBody>
      </p:sp>
    </p:spTree>
  </p:cSld>
  <p:clrMapOvr>
    <a:masterClrMapping/>
  </p:clrMapOvr>
  <p:transition spd="med" advClick="1"/>
</p:sld>
</file>

<file path=ppt/slides/slide10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7" name="Shape 1657"/>
          <p:cNvSpPr/>
          <p:nvPr>
            <p:ph type="title"/>
          </p:nvPr>
        </p:nvSpPr>
        <p:spPr>
          <a:prstGeom prst="rect">
            <a:avLst/>
          </a:prstGeom>
        </p:spPr>
        <p:txBody>
          <a:bodyPr/>
          <a:lstStyle>
            <a:lvl1pPr defTabSz="315468">
              <a:defRPr sz="4320"/>
            </a:lvl1pPr>
          </a:lstStyle>
          <a:p>
            <a:pPr lvl="0">
              <a:defRPr sz="1800"/>
            </a:pPr>
            <a:r>
              <a:rPr sz="4320"/>
              <a:t>While you recursively perform external hashing, you reuse the same hash functions for partitioning. What’s the problem with this?</a:t>
            </a:r>
          </a:p>
        </p:txBody>
      </p:sp>
      <p:sp>
        <p:nvSpPr>
          <p:cNvPr id="1658" name="Shape 1658"/>
          <p:cNvSpPr/>
          <p:nvPr>
            <p:ph type="body" idx="1"/>
          </p:nvPr>
        </p:nvSpPr>
        <p:spPr>
          <a:xfrm>
            <a:off x="952500" y="2857500"/>
            <a:ext cx="11099800" cy="6286500"/>
          </a:xfrm>
          <a:prstGeom prst="rect">
            <a:avLst/>
          </a:prstGeom>
        </p:spPr>
        <p:txBody>
          <a:bodyPr anchor="t"/>
          <a:lstStyle/>
          <a:p>
            <a:pPr lvl="0" marL="148166" indent="-148166" defTabSz="457200">
              <a:spcBef>
                <a:spcPts val="0"/>
              </a:spcBef>
              <a:defRPr sz="1800"/>
            </a:pPr>
            <a:r>
              <a:rPr sz="3600"/>
              <a:t> </a:t>
            </a:r>
            <a:r>
              <a:rPr sz="3600"/>
              <a:t>The partition that is too big to fit in memory will still be too big to fit in memory if we maintain the same partition hashing strategy.</a:t>
            </a:r>
          </a:p>
        </p:txBody>
      </p:sp>
    </p:spTree>
  </p:cSld>
  <p:clrMapOvr>
    <a:masterClrMapping/>
  </p:clrMapOvr>
  <p:transition spd="med" advClick="1"/>
</p:sld>
</file>

<file path=ppt/slides/slide10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0" name="Shape 1660"/>
          <p:cNvSpPr/>
          <p:nvPr>
            <p:ph type="title"/>
          </p:nvPr>
        </p:nvSpPr>
        <p:spPr>
          <a:prstGeom prst="rect">
            <a:avLst/>
          </a:prstGeom>
        </p:spPr>
        <p:txBody>
          <a:bodyPr/>
          <a:lstStyle/>
          <a:p>
            <a:pPr lvl="0">
              <a:defRPr sz="1800"/>
            </a:pPr>
            <a:r>
              <a:rPr sz="8000"/>
              <a:t>Tournament Sort</a:t>
            </a:r>
          </a:p>
        </p:txBody>
      </p:sp>
      <p:sp>
        <p:nvSpPr>
          <p:cNvPr id="1661" name="Shape 1661"/>
          <p:cNvSpPr/>
          <p:nvPr>
            <p:ph type="body" idx="1"/>
          </p:nvPr>
        </p:nvSpPr>
        <p:spPr>
          <a:prstGeom prst="rect">
            <a:avLst/>
          </a:prstGeom>
        </p:spPr>
        <p:txBody>
          <a:bodyPr/>
          <a:lstStyle/>
          <a:p>
            <a:pPr lvl="0" marL="148166" indent="-148166" defTabSz="457200">
              <a:defRPr sz="1800"/>
            </a:pPr>
            <a:r>
              <a:rPr sz="3600"/>
              <a:t> Used to gather initial runs for external sorting algorithms </a:t>
            </a:r>
            <a:endParaRPr sz="3600"/>
          </a:p>
          <a:p>
            <a:pPr lvl="0" marL="148166" indent="-148166" defTabSz="457200">
              <a:defRPr sz="1800"/>
            </a:pPr>
            <a:r>
              <a:rPr sz="3600"/>
              <a:t> Alternative to quicksort </a:t>
            </a:r>
            <a:endParaRPr sz="3600"/>
          </a:p>
          <a:p>
            <a:pPr lvl="1" marL="592666" indent="-148166" defTabSz="457200">
              <a:defRPr sz="1800"/>
            </a:pPr>
            <a:r>
              <a:rPr sz="3600"/>
              <a:t> Quicksort faster, but tournament sort longer runs</a:t>
            </a:r>
            <a:endParaRPr sz="3600"/>
          </a:p>
          <a:p>
            <a:pPr lvl="1" marL="592666" indent="-148166" defTabSz="457200">
              <a:defRPr sz="1800"/>
            </a:pPr>
            <a:r>
              <a:rPr sz="3600"/>
              <a:t> Average length of a run: 2(B-2)</a:t>
            </a:r>
          </a:p>
        </p:txBody>
      </p:sp>
    </p:spTree>
  </p:cSld>
  <p:clrMapOvr>
    <a:masterClrMapping/>
  </p:clrMapOvr>
  <p:transition spd="med" advClick="1"/>
</p:sld>
</file>

<file path=ppt/slides/slide10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3" name="Shape 1663"/>
          <p:cNvSpPr/>
          <p:nvPr>
            <p:ph type="title"/>
          </p:nvPr>
        </p:nvSpPr>
        <p:spPr>
          <a:prstGeom prst="rect">
            <a:avLst/>
          </a:prstGeom>
        </p:spPr>
        <p:txBody>
          <a:bodyPr/>
          <a:lstStyle/>
          <a:p>
            <a:pPr lvl="0">
              <a:defRPr sz="1800"/>
            </a:pPr>
            <a:r>
              <a:rPr sz="8000"/>
              <a:t>Tournament Sort</a:t>
            </a:r>
          </a:p>
        </p:txBody>
      </p:sp>
      <p:sp>
        <p:nvSpPr>
          <p:cNvPr id="1664" name="Shape 1664"/>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665" name="Shape 1665"/>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666" name="Shape 1666"/>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667" name="Shape 1667"/>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668" name="Shape 1668"/>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669" name="Shape 1669"/>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670" name="Shape 1670"/>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671" name="Shape 1671"/>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672" name="Shape 1672"/>
          <p:cNvSpPr/>
          <p:nvPr/>
        </p:nvSpPr>
        <p:spPr>
          <a:xfrm>
            <a:off x="4023478" y="389876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a:t>
            </a:r>
          </a:p>
        </p:txBody>
      </p:sp>
      <p:sp>
        <p:nvSpPr>
          <p:cNvPr id="1673" name="Shape 1673"/>
          <p:cNvSpPr/>
          <p:nvPr/>
        </p:nvSpPr>
        <p:spPr>
          <a:xfrm>
            <a:off x="7029145"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3, 4</a:t>
            </a:r>
          </a:p>
        </p:txBody>
      </p:sp>
      <p:sp>
        <p:nvSpPr>
          <p:cNvPr id="1674" name="Shape 1674"/>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5, 6</a:t>
            </a:r>
          </a:p>
        </p:txBody>
      </p:sp>
      <p:sp>
        <p:nvSpPr>
          <p:cNvPr id="1675" name="Shape 1675"/>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676" name="Shape 1676"/>
          <p:cNvSpPr/>
          <p:nvPr/>
        </p:nvSpPr>
        <p:spPr>
          <a:xfrm>
            <a:off x="628345" y="3460750"/>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2,1 </a:t>
            </a:r>
          </a:p>
        </p:txBody>
      </p:sp>
      <p:sp>
        <p:nvSpPr>
          <p:cNvPr id="1677" name="Shape 1677"/>
          <p:cNvSpPr/>
          <p:nvPr/>
        </p:nvSpPr>
        <p:spPr>
          <a:xfrm>
            <a:off x="628345" y="4417979"/>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678" name="Shape 1678"/>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679" name="Shape 1679"/>
          <p:cNvSpPr/>
          <p:nvPr/>
        </p:nvSpPr>
        <p:spPr>
          <a:xfrm>
            <a:off x="10098362" y="3898767"/>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5,7</a:t>
            </a:r>
          </a:p>
        </p:txBody>
      </p:sp>
      <p:sp>
        <p:nvSpPr>
          <p:cNvPr id="1680" name="Shape 1680"/>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681" name="Shape 1681"/>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682" name="Shape 1682"/>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683" name="Shape 1683"/>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684" name="Shape 1684"/>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2" name="Shape 72"/>
          <p:cNvSpPr/>
          <p:nvPr>
            <p:ph type="title"/>
          </p:nvPr>
        </p:nvSpPr>
        <p:spPr>
          <a:prstGeom prst="rect">
            <a:avLst/>
          </a:prstGeom>
        </p:spPr>
        <p:txBody>
          <a:bodyPr/>
          <a:lstStyle>
            <a:lvl1pPr defTabSz="549148">
              <a:defRPr sz="7519"/>
            </a:lvl1pPr>
          </a:lstStyle>
          <a:p>
            <a:pPr lvl="0">
              <a:defRPr sz="1800"/>
            </a:pPr>
            <a:r>
              <a:rPr sz="7519"/>
              <a:t>Terminology: Sorted Runs</a:t>
            </a:r>
          </a:p>
        </p:txBody>
      </p:sp>
      <p:sp>
        <p:nvSpPr>
          <p:cNvPr id="73" name="Shape 73"/>
          <p:cNvSpPr/>
          <p:nvPr>
            <p:ph type="body" idx="1"/>
          </p:nvPr>
        </p:nvSpPr>
        <p:spPr>
          <a:xfrm>
            <a:off x="952500" y="2603500"/>
            <a:ext cx="11099800" cy="2246958"/>
          </a:xfrm>
          <a:prstGeom prst="rect">
            <a:avLst/>
          </a:prstGeom>
        </p:spPr>
        <p:txBody>
          <a:bodyPr anchor="t"/>
          <a:lstStyle/>
          <a:p>
            <a:pPr lvl="0">
              <a:defRPr sz="1800"/>
            </a:pPr>
            <a:r>
              <a:rPr sz="3600"/>
              <a:t>A sorted subset of a table</a:t>
            </a:r>
            <a:endParaRPr sz="3600"/>
          </a:p>
          <a:p>
            <a:pPr lvl="0">
              <a:defRPr sz="1800"/>
            </a:pPr>
            <a:r>
              <a:rPr sz="3600"/>
              <a:t>Size is denoted by how many pages it spans</a:t>
            </a:r>
          </a:p>
        </p:txBody>
      </p:sp>
      <p:sp>
        <p:nvSpPr>
          <p:cNvPr id="74" name="Shape 74"/>
          <p:cNvSpPr/>
          <p:nvPr/>
        </p:nvSpPr>
        <p:spPr>
          <a:xfrm>
            <a:off x="1174750" y="4894088"/>
            <a:ext cx="2391123" cy="488009"/>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Bob; sid = 1)</a:t>
            </a:r>
          </a:p>
        </p:txBody>
      </p:sp>
      <p:sp>
        <p:nvSpPr>
          <p:cNvPr id="75" name="Shape 75"/>
          <p:cNvSpPr/>
          <p:nvPr/>
        </p:nvSpPr>
        <p:spPr>
          <a:xfrm>
            <a:off x="1174750" y="5382096"/>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Joe; sid = 2)</a:t>
            </a:r>
          </a:p>
        </p:txBody>
      </p:sp>
      <p:sp>
        <p:nvSpPr>
          <p:cNvPr id="76" name="Shape 76"/>
          <p:cNvSpPr/>
          <p:nvPr/>
        </p:nvSpPr>
        <p:spPr>
          <a:xfrm>
            <a:off x="1174750" y="5864696"/>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Ann; sid = 3)</a:t>
            </a:r>
          </a:p>
        </p:txBody>
      </p:sp>
      <p:sp>
        <p:nvSpPr>
          <p:cNvPr id="77" name="Shape 77"/>
          <p:cNvSpPr/>
          <p:nvPr/>
        </p:nvSpPr>
        <p:spPr>
          <a:xfrm>
            <a:off x="1174750" y="6420792"/>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Jill; sid = 6)</a:t>
            </a:r>
          </a:p>
        </p:txBody>
      </p:sp>
      <p:sp>
        <p:nvSpPr>
          <p:cNvPr id="78" name="Shape 78"/>
          <p:cNvSpPr/>
          <p:nvPr/>
        </p:nvSpPr>
        <p:spPr>
          <a:xfrm>
            <a:off x="1174750" y="6903392"/>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p:spPr>
        <p:txBody>
          <a:bodyPr lIns="0" tIns="0" rIns="0" bIns="0" anchor="ctr"/>
          <a:lstStyle/>
          <a:p>
            <a:pPr lvl="0">
              <a:defRPr sz="2400">
                <a:solidFill>
                  <a:srgbClr val="FFFFFF"/>
                </a:solidFill>
              </a:defRPr>
            </a:pPr>
          </a:p>
        </p:txBody>
      </p:sp>
      <p:sp>
        <p:nvSpPr>
          <p:cNvPr id="79" name="Shape 79"/>
          <p:cNvSpPr/>
          <p:nvPr/>
        </p:nvSpPr>
        <p:spPr>
          <a:xfrm>
            <a:off x="1174750" y="7385992"/>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Ted; sid = 10)</a:t>
            </a:r>
          </a:p>
        </p:txBody>
      </p:sp>
      <p:sp>
        <p:nvSpPr>
          <p:cNvPr id="80" name="Shape 80"/>
          <p:cNvSpPr/>
          <p:nvPr/>
        </p:nvSpPr>
        <p:spPr>
          <a:xfrm>
            <a:off x="1174750" y="7947496"/>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Bill; sid = 12)</a:t>
            </a:r>
          </a:p>
        </p:txBody>
      </p:sp>
      <p:sp>
        <p:nvSpPr>
          <p:cNvPr id="81" name="Shape 81"/>
          <p:cNvSpPr/>
          <p:nvPr/>
        </p:nvSpPr>
        <p:spPr>
          <a:xfrm>
            <a:off x="1174750" y="8430096"/>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Van; sid = 13)</a:t>
            </a:r>
          </a:p>
        </p:txBody>
      </p:sp>
      <p:sp>
        <p:nvSpPr>
          <p:cNvPr id="82" name="Shape 82"/>
          <p:cNvSpPr/>
          <p:nvPr/>
        </p:nvSpPr>
        <p:spPr>
          <a:xfrm>
            <a:off x="1174750" y="8912696"/>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Jon; sid = 15)</a:t>
            </a:r>
          </a:p>
        </p:txBody>
      </p:sp>
      <p:sp>
        <p:nvSpPr>
          <p:cNvPr id="83" name="Shape 83"/>
          <p:cNvSpPr/>
          <p:nvPr/>
        </p:nvSpPr>
        <p:spPr>
          <a:xfrm>
            <a:off x="3917950" y="4899496"/>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Sam; sid = 2)</a:t>
            </a:r>
          </a:p>
        </p:txBody>
      </p:sp>
      <p:sp>
        <p:nvSpPr>
          <p:cNvPr id="84" name="Shape 84"/>
          <p:cNvSpPr/>
          <p:nvPr/>
        </p:nvSpPr>
        <p:spPr>
          <a:xfrm>
            <a:off x="3917950" y="5382096"/>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Jen; sid = 4)</a:t>
            </a:r>
          </a:p>
        </p:txBody>
      </p:sp>
      <p:sp>
        <p:nvSpPr>
          <p:cNvPr id="85" name="Shape 85"/>
          <p:cNvSpPr/>
          <p:nvPr/>
        </p:nvSpPr>
        <p:spPr>
          <a:xfrm>
            <a:off x="3917950" y="5864696"/>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Dan; sid = 5)</a:t>
            </a:r>
          </a:p>
        </p:txBody>
      </p:sp>
      <p:sp>
        <p:nvSpPr>
          <p:cNvPr id="86" name="Shape 86"/>
          <p:cNvSpPr/>
          <p:nvPr/>
        </p:nvSpPr>
        <p:spPr>
          <a:xfrm>
            <a:off x="3917950" y="6420792"/>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Ned; sid = 6)</a:t>
            </a:r>
          </a:p>
        </p:txBody>
      </p:sp>
      <p:sp>
        <p:nvSpPr>
          <p:cNvPr id="87" name="Shape 87"/>
          <p:cNvSpPr/>
          <p:nvPr/>
        </p:nvSpPr>
        <p:spPr>
          <a:xfrm>
            <a:off x="3917950" y="6903392"/>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Ed; sid = 10)</a:t>
            </a:r>
          </a:p>
        </p:txBody>
      </p:sp>
      <p:sp>
        <p:nvSpPr>
          <p:cNvPr id="88" name="Shape 88"/>
          <p:cNvSpPr/>
          <p:nvPr/>
        </p:nvSpPr>
        <p:spPr>
          <a:xfrm>
            <a:off x="3917950" y="7385992"/>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Lou; sid = 11)</a:t>
            </a:r>
          </a:p>
        </p:txBody>
      </p:sp>
      <p:sp>
        <p:nvSpPr>
          <p:cNvPr id="89" name="Shape 89"/>
          <p:cNvSpPr/>
          <p:nvPr/>
        </p:nvSpPr>
        <p:spPr>
          <a:xfrm>
            <a:off x="3917950" y="7947496"/>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Al; sid = 14)</a:t>
            </a:r>
          </a:p>
        </p:txBody>
      </p:sp>
      <p:sp>
        <p:nvSpPr>
          <p:cNvPr id="90" name="Shape 90"/>
          <p:cNvSpPr/>
          <p:nvPr/>
        </p:nvSpPr>
        <p:spPr>
          <a:xfrm>
            <a:off x="3917950" y="8430096"/>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Kev; sid = 15)</a:t>
            </a:r>
          </a:p>
        </p:txBody>
      </p:sp>
      <p:sp>
        <p:nvSpPr>
          <p:cNvPr id="91" name="Shape 91"/>
          <p:cNvSpPr/>
          <p:nvPr/>
        </p:nvSpPr>
        <p:spPr>
          <a:xfrm>
            <a:off x="3917950" y="8912696"/>
            <a:ext cx="2391123" cy="488008"/>
          </a:xfrm>
          <a:prstGeom prst="rect">
            <a:avLst/>
          </a:prstGeom>
          <a:solidFill>
            <a:srgbClr val="51A7F9"/>
          </a:solidFill>
          <a:ln w="3175">
            <a:solidFill>
              <a:srgbClr val="164F86"/>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defRPr sz="1700">
                <a:solidFill>
                  <a:srgbClr val="FFFFFF"/>
                </a:solidFill>
              </a:defRPr>
            </a:lvl1pPr>
          </a:lstStyle>
          <a:p>
            <a:pPr lvl="0">
              <a:defRPr sz="1800">
                <a:solidFill>
                  <a:srgbClr val="000000"/>
                </a:solidFill>
              </a:defRPr>
            </a:pPr>
            <a:r>
              <a:rPr sz="1700">
                <a:solidFill>
                  <a:srgbClr val="FFFFFF"/>
                </a:solidFill>
              </a:rPr>
              <a:t>(name = Sue; sid = 20)</a:t>
            </a:r>
          </a:p>
        </p:txBody>
      </p:sp>
      <p:sp>
        <p:nvSpPr>
          <p:cNvPr id="92" name="Shape 92"/>
          <p:cNvSpPr/>
          <p:nvPr/>
        </p:nvSpPr>
        <p:spPr>
          <a:xfrm>
            <a:off x="1270903" y="6969596"/>
            <a:ext cx="219881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solidFill>
                  <a:srgbClr val="FFFFFF"/>
                </a:solidFill>
              </a:defRPr>
            </a:lvl1pPr>
          </a:lstStyle>
          <a:p>
            <a:pPr lvl="0">
              <a:defRPr sz="1800">
                <a:solidFill>
                  <a:srgbClr val="000000"/>
                </a:solidFill>
              </a:defRPr>
            </a:pPr>
            <a:r>
              <a:rPr sz="1700">
                <a:solidFill>
                  <a:srgbClr val="FFFFFF"/>
                </a:solidFill>
              </a:rPr>
              <a:t>(name = Mia; sid = 9)</a:t>
            </a:r>
          </a:p>
        </p:txBody>
      </p:sp>
      <p:sp>
        <p:nvSpPr>
          <p:cNvPr id="93" name="Shape 93"/>
          <p:cNvSpPr/>
          <p:nvPr/>
        </p:nvSpPr>
        <p:spPr>
          <a:xfrm>
            <a:off x="6934200" y="5490046"/>
            <a:ext cx="5568429" cy="2832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3600"/>
              <a:t>Pages with tuple size = 3</a:t>
            </a:r>
            <a:endParaRPr sz="3600"/>
          </a:p>
          <a:p>
            <a:pPr lvl="0">
              <a:defRPr sz="1800"/>
            </a:pPr>
            <a:endParaRPr sz="3600"/>
          </a:p>
          <a:p>
            <a:pPr lvl="0">
              <a:defRPr sz="1800"/>
            </a:pPr>
            <a:r>
              <a:rPr sz="3600"/>
              <a:t>There are two sorted runs, both with a length of 3 pages.</a:t>
            </a:r>
          </a:p>
        </p:txBody>
      </p:sp>
    </p:spTree>
  </p:cSld>
  <p:clrMapOvr>
    <a:masterClrMapping/>
  </p:clrMapOvr>
  <p:transition spd="med" advClick="1"/>
</p:sld>
</file>

<file path=ppt/slides/slide1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86" name="Shape 1686"/>
          <p:cNvSpPr/>
          <p:nvPr>
            <p:ph type="title"/>
          </p:nvPr>
        </p:nvSpPr>
        <p:spPr>
          <a:prstGeom prst="rect">
            <a:avLst/>
          </a:prstGeom>
        </p:spPr>
        <p:txBody>
          <a:bodyPr/>
          <a:lstStyle/>
          <a:p>
            <a:pPr lvl="0">
              <a:defRPr sz="1800"/>
            </a:pPr>
            <a:r>
              <a:rPr sz="8000"/>
              <a:t>Tournament Sort</a:t>
            </a:r>
          </a:p>
        </p:txBody>
      </p:sp>
      <p:sp>
        <p:nvSpPr>
          <p:cNvPr id="1687" name="Shape 1687"/>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688" name="Shape 1688"/>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689" name="Shape 1689"/>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690" name="Shape 1690"/>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691" name="Shape 1691"/>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692" name="Shape 1692"/>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693" name="Shape 1693"/>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694" name="Shape 1694"/>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695" name="Shape 1695"/>
          <p:cNvSpPr/>
          <p:nvPr/>
        </p:nvSpPr>
        <p:spPr>
          <a:xfrm>
            <a:off x="4214131" y="3898767"/>
            <a:ext cx="49560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 3</a:t>
            </a:r>
          </a:p>
        </p:txBody>
      </p:sp>
      <p:sp>
        <p:nvSpPr>
          <p:cNvPr id="1696" name="Shape 1696"/>
          <p:cNvSpPr/>
          <p:nvPr/>
        </p:nvSpPr>
        <p:spPr>
          <a:xfrm>
            <a:off x="7029145"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3, 4</a:t>
            </a:r>
          </a:p>
        </p:txBody>
      </p:sp>
      <p:sp>
        <p:nvSpPr>
          <p:cNvPr id="1697" name="Shape 1697"/>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5, 6</a:t>
            </a:r>
          </a:p>
        </p:txBody>
      </p:sp>
      <p:sp>
        <p:nvSpPr>
          <p:cNvPr id="1698" name="Shape 1698"/>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699" name="Shape 1699"/>
          <p:cNvSpPr/>
          <p:nvPr/>
        </p:nvSpPr>
        <p:spPr>
          <a:xfrm>
            <a:off x="628345" y="3460750"/>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2,1 </a:t>
            </a:r>
          </a:p>
        </p:txBody>
      </p:sp>
      <p:sp>
        <p:nvSpPr>
          <p:cNvPr id="1700" name="Shape 1700"/>
          <p:cNvSpPr/>
          <p:nvPr/>
        </p:nvSpPr>
        <p:spPr>
          <a:xfrm>
            <a:off x="628345" y="4417979"/>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701" name="Shape 1701"/>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702" name="Shape 1702"/>
          <p:cNvSpPr/>
          <p:nvPr/>
        </p:nvSpPr>
        <p:spPr>
          <a:xfrm>
            <a:off x="10098362" y="3898767"/>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5,7</a:t>
            </a:r>
          </a:p>
        </p:txBody>
      </p:sp>
      <p:sp>
        <p:nvSpPr>
          <p:cNvPr id="1703" name="Shape 1703"/>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04" name="Shape 1704"/>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705" name="Shape 1705"/>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706" name="Shape 1706"/>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707" name="Shape 1707"/>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708" name="Shape 1708"/>
          <p:cNvSpPr/>
          <p:nvPr/>
        </p:nvSpPr>
        <p:spPr>
          <a:xfrm>
            <a:off x="890939" y="7464358"/>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a:t>
            </a:r>
          </a:p>
        </p:txBody>
      </p:sp>
    </p:spTree>
  </p:cSld>
  <p:clrMapOvr>
    <a:masterClrMapping/>
  </p:clrMapOvr>
  <p:transition spd="med" advClick="1"/>
</p:sld>
</file>

<file path=ppt/slides/slide1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10" name="Shape 1710"/>
          <p:cNvSpPr/>
          <p:nvPr>
            <p:ph type="title"/>
          </p:nvPr>
        </p:nvSpPr>
        <p:spPr>
          <a:prstGeom prst="rect">
            <a:avLst/>
          </a:prstGeom>
        </p:spPr>
        <p:txBody>
          <a:bodyPr/>
          <a:lstStyle/>
          <a:p>
            <a:pPr lvl="0">
              <a:defRPr sz="1800"/>
            </a:pPr>
            <a:r>
              <a:rPr sz="8000"/>
              <a:t>Tournament Sort</a:t>
            </a:r>
          </a:p>
        </p:txBody>
      </p:sp>
      <p:sp>
        <p:nvSpPr>
          <p:cNvPr id="1711" name="Shape 1711"/>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712" name="Shape 1712"/>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13" name="Shape 1713"/>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14" name="Shape 1714"/>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15" name="Shape 1715"/>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16" name="Shape 1716"/>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717" name="Shape 1717"/>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718" name="Shape 1718"/>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719" name="Shape 1719"/>
          <p:cNvSpPr/>
          <p:nvPr/>
        </p:nvSpPr>
        <p:spPr>
          <a:xfrm>
            <a:off x="3959927" y="3898767"/>
            <a:ext cx="100401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 3, 3</a:t>
            </a:r>
          </a:p>
        </p:txBody>
      </p:sp>
      <p:sp>
        <p:nvSpPr>
          <p:cNvPr id="1720" name="Shape 1720"/>
          <p:cNvSpPr/>
          <p:nvPr/>
        </p:nvSpPr>
        <p:spPr>
          <a:xfrm>
            <a:off x="7029145"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4, 5</a:t>
            </a:r>
          </a:p>
        </p:txBody>
      </p:sp>
      <p:sp>
        <p:nvSpPr>
          <p:cNvPr id="1721" name="Shape 1721"/>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5, 6</a:t>
            </a:r>
          </a:p>
        </p:txBody>
      </p:sp>
      <p:sp>
        <p:nvSpPr>
          <p:cNvPr id="1722" name="Shape 1722"/>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723" name="Shape 1723"/>
          <p:cNvSpPr/>
          <p:nvPr/>
        </p:nvSpPr>
        <p:spPr>
          <a:xfrm>
            <a:off x="628345" y="3460750"/>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2,1 </a:t>
            </a:r>
          </a:p>
        </p:txBody>
      </p:sp>
      <p:sp>
        <p:nvSpPr>
          <p:cNvPr id="1724" name="Shape 1724"/>
          <p:cNvSpPr/>
          <p:nvPr/>
        </p:nvSpPr>
        <p:spPr>
          <a:xfrm>
            <a:off x="628345" y="4417979"/>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725" name="Shape 1725"/>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726" name="Shape 1726"/>
          <p:cNvSpPr/>
          <p:nvPr/>
        </p:nvSpPr>
        <p:spPr>
          <a:xfrm>
            <a:off x="10289015" y="3898767"/>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7</a:t>
            </a:r>
          </a:p>
        </p:txBody>
      </p:sp>
      <p:sp>
        <p:nvSpPr>
          <p:cNvPr id="1727" name="Shape 1727"/>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28" name="Shape 1728"/>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729" name="Shape 1729"/>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730" name="Shape 1730"/>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731" name="Shape 1731"/>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732" name="Shape 1732"/>
          <p:cNvSpPr/>
          <p:nvPr/>
        </p:nvSpPr>
        <p:spPr>
          <a:xfrm>
            <a:off x="890939" y="7464358"/>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a:t>
            </a:r>
          </a:p>
        </p:txBody>
      </p:sp>
    </p:spTree>
  </p:cSld>
  <p:clrMapOvr>
    <a:masterClrMapping/>
  </p:clrMapOvr>
  <p:transition spd="med" advClick="1"/>
</p:sld>
</file>

<file path=ppt/slides/slide1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4" name="Shape 1734"/>
          <p:cNvSpPr/>
          <p:nvPr>
            <p:ph type="title"/>
          </p:nvPr>
        </p:nvSpPr>
        <p:spPr>
          <a:prstGeom prst="rect">
            <a:avLst/>
          </a:prstGeom>
        </p:spPr>
        <p:txBody>
          <a:bodyPr/>
          <a:lstStyle/>
          <a:p>
            <a:pPr lvl="0">
              <a:defRPr sz="1800"/>
            </a:pPr>
            <a:r>
              <a:rPr sz="8000"/>
              <a:t>Tournament Sort</a:t>
            </a:r>
          </a:p>
        </p:txBody>
      </p:sp>
      <p:sp>
        <p:nvSpPr>
          <p:cNvPr id="1735" name="Shape 1735"/>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736" name="Shape 1736"/>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37" name="Shape 1737"/>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38" name="Shape 1738"/>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39" name="Shape 1739"/>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40" name="Shape 1740"/>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741" name="Shape 1741"/>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742" name="Shape 1742"/>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743" name="Shape 1743"/>
          <p:cNvSpPr/>
          <p:nvPr/>
        </p:nvSpPr>
        <p:spPr>
          <a:xfrm>
            <a:off x="4214131" y="3898767"/>
            <a:ext cx="49560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 3</a:t>
            </a:r>
          </a:p>
        </p:txBody>
      </p:sp>
      <p:sp>
        <p:nvSpPr>
          <p:cNvPr id="1744" name="Shape 1744"/>
          <p:cNvSpPr/>
          <p:nvPr/>
        </p:nvSpPr>
        <p:spPr>
          <a:xfrm>
            <a:off x="7029145"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4, 5</a:t>
            </a:r>
          </a:p>
        </p:txBody>
      </p:sp>
      <p:sp>
        <p:nvSpPr>
          <p:cNvPr id="1745" name="Shape 1745"/>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5, 6</a:t>
            </a:r>
          </a:p>
        </p:txBody>
      </p:sp>
      <p:sp>
        <p:nvSpPr>
          <p:cNvPr id="1746" name="Shape 1746"/>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747" name="Shape 1747"/>
          <p:cNvSpPr/>
          <p:nvPr/>
        </p:nvSpPr>
        <p:spPr>
          <a:xfrm>
            <a:off x="628345" y="3460750"/>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2,1 </a:t>
            </a:r>
          </a:p>
        </p:txBody>
      </p:sp>
      <p:sp>
        <p:nvSpPr>
          <p:cNvPr id="1748" name="Shape 1748"/>
          <p:cNvSpPr/>
          <p:nvPr/>
        </p:nvSpPr>
        <p:spPr>
          <a:xfrm>
            <a:off x="628345" y="4417979"/>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749" name="Shape 1749"/>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750" name="Shape 1750"/>
          <p:cNvSpPr/>
          <p:nvPr/>
        </p:nvSpPr>
        <p:spPr>
          <a:xfrm>
            <a:off x="10289015" y="3898767"/>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7</a:t>
            </a:r>
          </a:p>
        </p:txBody>
      </p:sp>
      <p:sp>
        <p:nvSpPr>
          <p:cNvPr id="1751" name="Shape 1751"/>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52" name="Shape 1752"/>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753" name="Shape 1753"/>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754" name="Shape 1754"/>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755" name="Shape 1755"/>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756" name="Shape 1756"/>
          <p:cNvSpPr/>
          <p:nvPr/>
        </p:nvSpPr>
        <p:spPr>
          <a:xfrm>
            <a:off x="636735" y="7464358"/>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a:t>
            </a:r>
          </a:p>
        </p:txBody>
      </p:sp>
    </p:spTree>
  </p:cSld>
  <p:clrMapOvr>
    <a:masterClrMapping/>
  </p:clrMapOvr>
  <p:transition spd="med" advClick="1"/>
</p:sld>
</file>

<file path=ppt/slides/slide1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8" name="Shape 1758"/>
          <p:cNvSpPr/>
          <p:nvPr>
            <p:ph type="title"/>
          </p:nvPr>
        </p:nvSpPr>
        <p:spPr>
          <a:prstGeom prst="rect">
            <a:avLst/>
          </a:prstGeom>
        </p:spPr>
        <p:txBody>
          <a:bodyPr/>
          <a:lstStyle/>
          <a:p>
            <a:pPr lvl="0">
              <a:defRPr sz="1800"/>
            </a:pPr>
            <a:r>
              <a:rPr sz="8000"/>
              <a:t>Tournament Sort</a:t>
            </a:r>
          </a:p>
        </p:txBody>
      </p:sp>
      <p:sp>
        <p:nvSpPr>
          <p:cNvPr id="1759" name="Shape 1759"/>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760" name="Shape 1760"/>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61" name="Shape 1761"/>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62" name="Shape 1762"/>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63" name="Shape 1763"/>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64" name="Shape 1764"/>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765" name="Shape 1765"/>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766" name="Shape 1766"/>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767" name="Shape 1767"/>
          <p:cNvSpPr/>
          <p:nvPr/>
        </p:nvSpPr>
        <p:spPr>
          <a:xfrm>
            <a:off x="3959927" y="3898767"/>
            <a:ext cx="100401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 3, 4</a:t>
            </a:r>
          </a:p>
        </p:txBody>
      </p:sp>
      <p:sp>
        <p:nvSpPr>
          <p:cNvPr id="1768" name="Shape 1768"/>
          <p:cNvSpPr/>
          <p:nvPr/>
        </p:nvSpPr>
        <p:spPr>
          <a:xfrm>
            <a:off x="7029145"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a:t>
            </a:r>
          </a:p>
        </p:txBody>
      </p:sp>
      <p:sp>
        <p:nvSpPr>
          <p:cNvPr id="1769" name="Shape 1769"/>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1770" name="Shape 1770"/>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771" name="Shape 1771"/>
          <p:cNvSpPr/>
          <p:nvPr/>
        </p:nvSpPr>
        <p:spPr>
          <a:xfrm>
            <a:off x="628345" y="3460750"/>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2,1 </a:t>
            </a:r>
          </a:p>
        </p:txBody>
      </p:sp>
      <p:sp>
        <p:nvSpPr>
          <p:cNvPr id="1772" name="Shape 1772"/>
          <p:cNvSpPr/>
          <p:nvPr/>
        </p:nvSpPr>
        <p:spPr>
          <a:xfrm>
            <a:off x="628345" y="4417979"/>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773" name="Shape 1773"/>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774" name="Shape 1774"/>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75" name="Shape 1775"/>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776" name="Shape 1776"/>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777" name="Shape 1777"/>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778" name="Shape 1778"/>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779" name="Shape 1779"/>
          <p:cNvSpPr/>
          <p:nvPr/>
        </p:nvSpPr>
        <p:spPr>
          <a:xfrm>
            <a:off x="636735" y="7464358"/>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a:t>
            </a:r>
          </a:p>
        </p:txBody>
      </p:sp>
    </p:spTree>
  </p:cSld>
  <p:clrMapOvr>
    <a:masterClrMapping/>
  </p:clrMapOvr>
  <p:transition spd="med" advClick="1"/>
</p:sld>
</file>

<file path=ppt/slides/slide1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81" name="Shape 1781"/>
          <p:cNvSpPr/>
          <p:nvPr>
            <p:ph type="title"/>
          </p:nvPr>
        </p:nvSpPr>
        <p:spPr>
          <a:prstGeom prst="rect">
            <a:avLst/>
          </a:prstGeom>
        </p:spPr>
        <p:txBody>
          <a:bodyPr/>
          <a:lstStyle/>
          <a:p>
            <a:pPr lvl="0">
              <a:defRPr sz="1800"/>
            </a:pPr>
            <a:r>
              <a:rPr sz="8000"/>
              <a:t>Tournament Sort</a:t>
            </a:r>
          </a:p>
        </p:txBody>
      </p:sp>
      <p:sp>
        <p:nvSpPr>
          <p:cNvPr id="1782" name="Shape 1782"/>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783" name="Shape 1783"/>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84" name="Shape 1784"/>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85" name="Shape 1785"/>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86" name="Shape 1786"/>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87" name="Shape 1787"/>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788" name="Shape 1788"/>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789" name="Shape 1789"/>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790" name="Shape 1790"/>
          <p:cNvSpPr/>
          <p:nvPr/>
        </p:nvSpPr>
        <p:spPr>
          <a:xfrm>
            <a:off x="3959927" y="3898767"/>
            <a:ext cx="100401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 3, 4</a:t>
            </a:r>
          </a:p>
        </p:txBody>
      </p:sp>
      <p:sp>
        <p:nvSpPr>
          <p:cNvPr id="1791" name="Shape 1791"/>
          <p:cNvSpPr/>
          <p:nvPr/>
        </p:nvSpPr>
        <p:spPr>
          <a:xfrm>
            <a:off x="7029145"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a:t>
            </a:r>
          </a:p>
        </p:txBody>
      </p:sp>
      <p:sp>
        <p:nvSpPr>
          <p:cNvPr id="1792" name="Shape 1792"/>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1793" name="Shape 1793"/>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794" name="Shape 1794"/>
          <p:cNvSpPr/>
          <p:nvPr/>
        </p:nvSpPr>
        <p:spPr>
          <a:xfrm>
            <a:off x="628345" y="4417979"/>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795" name="Shape 1795"/>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796" name="Shape 1796"/>
          <p:cNvSpPr/>
          <p:nvPr/>
        </p:nvSpPr>
        <p:spPr>
          <a:xfrm>
            <a:off x="10034812"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2,1 </a:t>
            </a:r>
          </a:p>
        </p:txBody>
      </p:sp>
      <p:sp>
        <p:nvSpPr>
          <p:cNvPr id="1797" name="Shape 1797"/>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798" name="Shape 1798"/>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799" name="Shape 1799"/>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800" name="Shape 1800"/>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801" name="Shape 1801"/>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802" name="Shape 1802"/>
          <p:cNvSpPr/>
          <p:nvPr/>
        </p:nvSpPr>
        <p:spPr>
          <a:xfrm>
            <a:off x="636735" y="7464358"/>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a:t>
            </a:r>
          </a:p>
        </p:txBody>
      </p:sp>
    </p:spTree>
  </p:cSld>
  <p:clrMapOvr>
    <a:masterClrMapping/>
  </p:clrMapOvr>
  <p:transition spd="med" advClick="1"/>
</p:sld>
</file>

<file path=ppt/slides/slide1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4" name="Shape 1804"/>
          <p:cNvSpPr/>
          <p:nvPr>
            <p:ph type="title"/>
          </p:nvPr>
        </p:nvSpPr>
        <p:spPr>
          <a:prstGeom prst="rect">
            <a:avLst/>
          </a:prstGeom>
        </p:spPr>
        <p:txBody>
          <a:bodyPr/>
          <a:lstStyle/>
          <a:p>
            <a:pPr lvl="0">
              <a:defRPr sz="1800"/>
            </a:pPr>
            <a:r>
              <a:rPr sz="8000"/>
              <a:t>Tournament Sort</a:t>
            </a:r>
          </a:p>
        </p:txBody>
      </p:sp>
      <p:sp>
        <p:nvSpPr>
          <p:cNvPr id="1805" name="Shape 1805"/>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806" name="Shape 1806"/>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07" name="Shape 1807"/>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08" name="Shape 1808"/>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09" name="Shape 1809"/>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10" name="Shape 1810"/>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811" name="Shape 1811"/>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812" name="Shape 1812"/>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813" name="Shape 1813"/>
          <p:cNvSpPr/>
          <p:nvPr/>
        </p:nvSpPr>
        <p:spPr>
          <a:xfrm>
            <a:off x="4277681" y="3898767"/>
            <a:ext cx="36850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a:t>
            </a:r>
          </a:p>
        </p:txBody>
      </p:sp>
      <p:sp>
        <p:nvSpPr>
          <p:cNvPr id="1814" name="Shape 1814"/>
          <p:cNvSpPr/>
          <p:nvPr/>
        </p:nvSpPr>
        <p:spPr>
          <a:xfrm>
            <a:off x="7029145"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a:t>
            </a:r>
          </a:p>
        </p:txBody>
      </p:sp>
      <p:sp>
        <p:nvSpPr>
          <p:cNvPr id="1815" name="Shape 1815"/>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1816" name="Shape 1816"/>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817" name="Shape 1817"/>
          <p:cNvSpPr/>
          <p:nvPr/>
        </p:nvSpPr>
        <p:spPr>
          <a:xfrm>
            <a:off x="628345" y="4417979"/>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818" name="Shape 1818"/>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819" name="Shape 1819"/>
          <p:cNvSpPr/>
          <p:nvPr/>
        </p:nvSpPr>
        <p:spPr>
          <a:xfrm>
            <a:off x="10034812"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2,1 </a:t>
            </a:r>
          </a:p>
        </p:txBody>
      </p:sp>
      <p:sp>
        <p:nvSpPr>
          <p:cNvPr id="1820" name="Shape 1820"/>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21" name="Shape 1821"/>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822" name="Shape 1822"/>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823" name="Shape 1823"/>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824" name="Shape 1824"/>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825" name="Shape 1825"/>
          <p:cNvSpPr/>
          <p:nvPr/>
        </p:nvSpPr>
        <p:spPr>
          <a:xfrm>
            <a:off x="382532" y="7464358"/>
            <a:ext cx="138531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a:t>
            </a:r>
          </a:p>
        </p:txBody>
      </p:sp>
    </p:spTree>
  </p:cSld>
  <p:clrMapOvr>
    <a:masterClrMapping/>
  </p:clrMapOvr>
  <p:transition spd="med" advClick="1"/>
</p:sld>
</file>

<file path=ppt/slides/slide1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27" name="Shape 1827"/>
          <p:cNvSpPr/>
          <p:nvPr>
            <p:ph type="title"/>
          </p:nvPr>
        </p:nvSpPr>
        <p:spPr>
          <a:prstGeom prst="rect">
            <a:avLst/>
          </a:prstGeom>
        </p:spPr>
        <p:txBody>
          <a:bodyPr/>
          <a:lstStyle/>
          <a:p>
            <a:pPr lvl="0">
              <a:defRPr sz="1800"/>
            </a:pPr>
            <a:r>
              <a:rPr sz="8000"/>
              <a:t>Tournament Sort</a:t>
            </a:r>
          </a:p>
        </p:txBody>
      </p:sp>
      <p:sp>
        <p:nvSpPr>
          <p:cNvPr id="1828" name="Shape 1828"/>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829" name="Shape 1829"/>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30" name="Shape 1830"/>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31" name="Shape 1831"/>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32" name="Shape 1832"/>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33" name="Shape 1833"/>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834" name="Shape 1834"/>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835" name="Shape 1835"/>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836" name="Shape 1836"/>
          <p:cNvSpPr/>
          <p:nvPr/>
        </p:nvSpPr>
        <p:spPr>
          <a:xfrm>
            <a:off x="4277681" y="3898767"/>
            <a:ext cx="36850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a:t>
            </a:r>
          </a:p>
        </p:txBody>
      </p:sp>
      <p:sp>
        <p:nvSpPr>
          <p:cNvPr id="1837" name="Shape 1837"/>
          <p:cNvSpPr/>
          <p:nvPr/>
        </p:nvSpPr>
        <p:spPr>
          <a:xfrm>
            <a:off x="7029145"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a:t>
            </a:r>
          </a:p>
        </p:txBody>
      </p:sp>
      <p:sp>
        <p:nvSpPr>
          <p:cNvPr id="1838" name="Shape 1838"/>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1839" name="Shape 1839"/>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840" name="Shape 1840"/>
          <p:cNvSpPr/>
          <p:nvPr/>
        </p:nvSpPr>
        <p:spPr>
          <a:xfrm>
            <a:off x="628345" y="4417979"/>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841" name="Shape 1841"/>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842" name="Shape 1842"/>
          <p:cNvSpPr/>
          <p:nvPr/>
        </p:nvSpPr>
        <p:spPr>
          <a:xfrm>
            <a:off x="10289015" y="3898767"/>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a:t>
            </a:r>
          </a:p>
        </p:txBody>
      </p:sp>
      <p:sp>
        <p:nvSpPr>
          <p:cNvPr id="1843" name="Shape 1843"/>
          <p:cNvSpPr/>
          <p:nvPr/>
        </p:nvSpPr>
        <p:spPr>
          <a:xfrm>
            <a:off x="10225464" y="7082978"/>
            <a:ext cx="49560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2 </a:t>
            </a:r>
          </a:p>
        </p:txBody>
      </p:sp>
      <p:sp>
        <p:nvSpPr>
          <p:cNvPr id="1844" name="Shape 1844"/>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45" name="Shape 1845"/>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846" name="Shape 1846"/>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847" name="Shape 1847"/>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848" name="Shape 1848"/>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849" name="Shape 1849"/>
          <p:cNvSpPr/>
          <p:nvPr/>
        </p:nvSpPr>
        <p:spPr>
          <a:xfrm>
            <a:off x="382532" y="7464358"/>
            <a:ext cx="138531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a:t>
            </a:r>
          </a:p>
        </p:txBody>
      </p:sp>
    </p:spTree>
  </p:cSld>
  <p:clrMapOvr>
    <a:masterClrMapping/>
  </p:clrMapOvr>
  <p:transition spd="med" advClick="1"/>
</p:sld>
</file>

<file path=ppt/slides/slide1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51" name="Shape 1851"/>
          <p:cNvSpPr/>
          <p:nvPr>
            <p:ph type="title"/>
          </p:nvPr>
        </p:nvSpPr>
        <p:spPr>
          <a:prstGeom prst="rect">
            <a:avLst/>
          </a:prstGeom>
        </p:spPr>
        <p:txBody>
          <a:bodyPr/>
          <a:lstStyle/>
          <a:p>
            <a:pPr lvl="0">
              <a:defRPr sz="1800"/>
            </a:pPr>
            <a:r>
              <a:rPr sz="8000"/>
              <a:t>Tournament Sort</a:t>
            </a:r>
          </a:p>
        </p:txBody>
      </p:sp>
      <p:sp>
        <p:nvSpPr>
          <p:cNvPr id="1852" name="Shape 1852"/>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853" name="Shape 1853"/>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54" name="Shape 1854"/>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55" name="Shape 1855"/>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56" name="Shape 1856"/>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57" name="Shape 1857"/>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858" name="Shape 1858"/>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859" name="Shape 1859"/>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860" name="Shape 1860"/>
          <p:cNvSpPr/>
          <p:nvPr/>
        </p:nvSpPr>
        <p:spPr>
          <a:xfrm>
            <a:off x="7029145"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a:t>
            </a:r>
          </a:p>
        </p:txBody>
      </p:sp>
      <p:sp>
        <p:nvSpPr>
          <p:cNvPr id="1861" name="Shape 1861"/>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1862" name="Shape 1862"/>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863" name="Shape 1863"/>
          <p:cNvSpPr/>
          <p:nvPr/>
        </p:nvSpPr>
        <p:spPr>
          <a:xfrm>
            <a:off x="628345" y="4417979"/>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864" name="Shape 1864"/>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865" name="Shape 1865"/>
          <p:cNvSpPr/>
          <p:nvPr/>
        </p:nvSpPr>
        <p:spPr>
          <a:xfrm>
            <a:off x="10289015" y="3898767"/>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a:t>
            </a:r>
          </a:p>
        </p:txBody>
      </p:sp>
      <p:sp>
        <p:nvSpPr>
          <p:cNvPr id="1866" name="Shape 1866"/>
          <p:cNvSpPr/>
          <p:nvPr/>
        </p:nvSpPr>
        <p:spPr>
          <a:xfrm>
            <a:off x="10225464" y="7082978"/>
            <a:ext cx="49560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2 </a:t>
            </a:r>
          </a:p>
        </p:txBody>
      </p:sp>
      <p:sp>
        <p:nvSpPr>
          <p:cNvPr id="1867" name="Shape 1867"/>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68" name="Shape 1868"/>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869" name="Shape 1869"/>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870" name="Shape 1870"/>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871" name="Shape 1871"/>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872" name="Shape 1872"/>
          <p:cNvSpPr/>
          <p:nvPr/>
        </p:nvSpPr>
        <p:spPr>
          <a:xfrm>
            <a:off x="128329" y="7464358"/>
            <a:ext cx="189372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Tree>
  </p:cSld>
  <p:clrMapOvr>
    <a:masterClrMapping/>
  </p:clrMapOvr>
  <p:transition spd="med" advClick="1"/>
</p:sld>
</file>

<file path=ppt/slides/slide1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4" name="Shape 1874"/>
          <p:cNvSpPr/>
          <p:nvPr>
            <p:ph type="title"/>
          </p:nvPr>
        </p:nvSpPr>
        <p:spPr>
          <a:prstGeom prst="rect">
            <a:avLst/>
          </a:prstGeom>
        </p:spPr>
        <p:txBody>
          <a:bodyPr/>
          <a:lstStyle/>
          <a:p>
            <a:pPr lvl="0">
              <a:defRPr sz="1800"/>
            </a:pPr>
            <a:r>
              <a:rPr sz="8000"/>
              <a:t>Tournament Sort</a:t>
            </a:r>
          </a:p>
        </p:txBody>
      </p:sp>
      <p:sp>
        <p:nvSpPr>
          <p:cNvPr id="1875" name="Shape 1875"/>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876" name="Shape 1876"/>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77" name="Shape 1877"/>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78" name="Shape 1878"/>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79" name="Shape 1879"/>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80" name="Shape 1880"/>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881" name="Shape 1881"/>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882" name="Shape 1882"/>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883" name="Shape 1883"/>
          <p:cNvSpPr/>
          <p:nvPr/>
        </p:nvSpPr>
        <p:spPr>
          <a:xfrm>
            <a:off x="7029145"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a:t>
            </a:r>
          </a:p>
        </p:txBody>
      </p:sp>
      <p:sp>
        <p:nvSpPr>
          <p:cNvPr id="1884" name="Shape 1884"/>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1885" name="Shape 1885"/>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886" name="Shape 1886"/>
          <p:cNvSpPr/>
          <p:nvPr/>
        </p:nvSpPr>
        <p:spPr>
          <a:xfrm>
            <a:off x="628345" y="4417979"/>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887" name="Shape 1887"/>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888" name="Shape 1888"/>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1889" name="Shape 1889"/>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90" name="Shape 1890"/>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891" name="Shape 1891"/>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892" name="Shape 1892"/>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893" name="Shape 1893"/>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894" name="Shape 1894"/>
          <p:cNvSpPr/>
          <p:nvPr/>
        </p:nvSpPr>
        <p:spPr>
          <a:xfrm>
            <a:off x="128329" y="7464358"/>
            <a:ext cx="189372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Tree>
  </p:cSld>
  <p:clrMapOvr>
    <a:masterClrMapping/>
  </p:clrMapOvr>
  <p:transition spd="med" advClick="1"/>
</p:sld>
</file>

<file path=ppt/slides/slide1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6" name="Shape 1896"/>
          <p:cNvSpPr/>
          <p:nvPr>
            <p:ph type="title"/>
          </p:nvPr>
        </p:nvSpPr>
        <p:spPr>
          <a:prstGeom prst="rect">
            <a:avLst/>
          </a:prstGeom>
        </p:spPr>
        <p:txBody>
          <a:bodyPr/>
          <a:lstStyle/>
          <a:p>
            <a:pPr lvl="0">
              <a:defRPr sz="1800"/>
            </a:pPr>
            <a:r>
              <a:rPr sz="8000"/>
              <a:t>Tournament Sort</a:t>
            </a:r>
          </a:p>
        </p:txBody>
      </p:sp>
      <p:sp>
        <p:nvSpPr>
          <p:cNvPr id="1897" name="Shape 1897"/>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898" name="Shape 1898"/>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899" name="Shape 1899"/>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00" name="Shape 1900"/>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01" name="Shape 1901"/>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02" name="Shape 1902"/>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903" name="Shape 1903"/>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04" name="Shape 1904"/>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905" name="Shape 1905"/>
          <p:cNvSpPr/>
          <p:nvPr/>
        </p:nvSpPr>
        <p:spPr>
          <a:xfrm>
            <a:off x="7029145"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a:t>
            </a:r>
          </a:p>
        </p:txBody>
      </p:sp>
      <p:sp>
        <p:nvSpPr>
          <p:cNvPr id="1906" name="Shape 1906"/>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1907" name="Shape 1907"/>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908" name="Shape 1908"/>
          <p:cNvSpPr/>
          <p:nvPr/>
        </p:nvSpPr>
        <p:spPr>
          <a:xfrm>
            <a:off x="10034812"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909" name="Shape 1909"/>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910" name="Shape 1910"/>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1911" name="Shape 1911"/>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12" name="Shape 1912"/>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913" name="Shape 1913"/>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14" name="Shape 1914"/>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915" name="Shape 1915"/>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916" name="Shape 1916"/>
          <p:cNvSpPr/>
          <p:nvPr/>
        </p:nvSpPr>
        <p:spPr>
          <a:xfrm>
            <a:off x="128329" y="7464358"/>
            <a:ext cx="189372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5" name="Shape 95"/>
          <p:cNvSpPr/>
          <p:nvPr>
            <p:ph type="title"/>
          </p:nvPr>
        </p:nvSpPr>
        <p:spPr>
          <a:prstGeom prst="rect">
            <a:avLst/>
          </a:prstGeom>
        </p:spPr>
        <p:txBody>
          <a:bodyPr/>
          <a:lstStyle/>
          <a:p>
            <a:pPr lvl="0">
              <a:defRPr sz="1800"/>
            </a:pPr>
            <a:r>
              <a:rPr sz="8000"/>
              <a:t>2-Way Merge Sort</a:t>
            </a:r>
          </a:p>
        </p:txBody>
      </p:sp>
      <p:sp>
        <p:nvSpPr>
          <p:cNvPr id="96" name="Shape 96"/>
          <p:cNvSpPr/>
          <p:nvPr/>
        </p:nvSpPr>
        <p:spPr>
          <a:xfrm>
            <a:off x="1898650" y="3836268"/>
            <a:ext cx="1967608" cy="2864099"/>
          </a:xfrm>
          <a:prstGeom prst="roundRect">
            <a:avLst>
              <a:gd name="adj" fmla="val 15000"/>
            </a:avLst>
          </a:prstGeom>
          <a:solidFill>
            <a:srgbClr val="70BF41">
              <a:alpha val="43638"/>
            </a:srgbClr>
          </a:solidFill>
          <a:ln w="12700">
            <a:miter lim="400000"/>
          </a:ln>
        </p:spPr>
        <p:txBody>
          <a:bodyPr lIns="0" tIns="0" rIns="0" bIns="0" anchor="ctr"/>
          <a:lstStyle/>
          <a:p>
            <a:pPr lvl="0">
              <a:defRPr sz="2400"/>
            </a:pPr>
          </a:p>
        </p:txBody>
      </p:sp>
      <p:sp>
        <p:nvSpPr>
          <p:cNvPr id="97" name="Shape 97"/>
          <p:cNvSpPr/>
          <p:nvPr/>
        </p:nvSpPr>
        <p:spPr>
          <a:xfrm>
            <a:off x="4198193" y="3562350"/>
            <a:ext cx="4518621" cy="3411935"/>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98" name="Shape 98"/>
          <p:cNvSpPr/>
          <p:nvPr/>
        </p:nvSpPr>
        <p:spPr>
          <a:xfrm>
            <a:off x="4864100" y="4318000"/>
            <a:ext cx="1322934" cy="728961"/>
          </a:xfrm>
          <a:prstGeom prst="rect">
            <a:avLst/>
          </a:prstGeom>
          <a:solidFill>
            <a:srgbClr val="70BF41">
              <a:alpha val="55602"/>
            </a:srgbClr>
          </a:solidFill>
          <a:ln w="12700">
            <a:miter lim="400000"/>
          </a:ln>
        </p:spPr>
        <p:txBody>
          <a:bodyPr lIns="0" tIns="0" rIns="0" bIns="0" anchor="ctr"/>
          <a:lstStyle/>
          <a:p>
            <a:pPr lvl="0">
              <a:defRPr sz="2400">
                <a:solidFill>
                  <a:srgbClr val="FFFFFF"/>
                </a:solidFill>
              </a:defRPr>
            </a:pPr>
          </a:p>
        </p:txBody>
      </p:sp>
      <p:sp>
        <p:nvSpPr>
          <p:cNvPr id="99" name="Shape 99"/>
          <p:cNvSpPr/>
          <p:nvPr/>
        </p:nvSpPr>
        <p:spPr>
          <a:xfrm>
            <a:off x="2529037" y="4930130"/>
            <a:ext cx="706833"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Disk</a:t>
            </a:r>
          </a:p>
        </p:txBody>
      </p:sp>
      <p:sp>
        <p:nvSpPr>
          <p:cNvPr id="100" name="Shape 100"/>
          <p:cNvSpPr/>
          <p:nvPr/>
        </p:nvSpPr>
        <p:spPr>
          <a:xfrm>
            <a:off x="9673778" y="5033367"/>
            <a:ext cx="706832"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Disk</a:t>
            </a:r>
          </a:p>
        </p:txBody>
      </p:sp>
      <p:sp>
        <p:nvSpPr>
          <p:cNvPr id="101" name="Shape 101"/>
          <p:cNvSpPr/>
          <p:nvPr/>
        </p:nvSpPr>
        <p:spPr>
          <a:xfrm>
            <a:off x="4864100" y="5388619"/>
            <a:ext cx="1322934" cy="728962"/>
          </a:xfrm>
          <a:prstGeom prst="rect">
            <a:avLst/>
          </a:prstGeom>
          <a:solidFill>
            <a:srgbClr val="70BF41">
              <a:alpha val="55602"/>
            </a:srgbClr>
          </a:solidFill>
          <a:ln w="12700">
            <a:miter lim="400000"/>
          </a:ln>
        </p:spPr>
        <p:txBody>
          <a:bodyPr lIns="0" tIns="0" rIns="0" bIns="0" anchor="ctr"/>
          <a:lstStyle/>
          <a:p>
            <a:pPr lvl="0">
              <a:defRPr sz="2400">
                <a:solidFill>
                  <a:srgbClr val="FFFFFF"/>
                </a:solidFill>
              </a:defRPr>
            </a:pPr>
          </a:p>
        </p:txBody>
      </p:sp>
      <p:sp>
        <p:nvSpPr>
          <p:cNvPr id="102" name="Shape 102"/>
          <p:cNvSpPr/>
          <p:nvPr/>
        </p:nvSpPr>
        <p:spPr>
          <a:xfrm>
            <a:off x="6959600" y="4800600"/>
            <a:ext cx="1322934" cy="728961"/>
          </a:xfrm>
          <a:prstGeom prst="rect">
            <a:avLst/>
          </a:prstGeom>
          <a:solidFill>
            <a:srgbClr val="70BF41">
              <a:alpha val="55602"/>
            </a:srgbClr>
          </a:solidFill>
          <a:ln w="12700">
            <a:miter lim="400000"/>
          </a:ln>
        </p:spPr>
        <p:txBody>
          <a:bodyPr lIns="0" tIns="0" rIns="0" bIns="0" anchor="ctr"/>
          <a:lstStyle/>
          <a:p>
            <a:pPr lvl="0">
              <a:defRPr sz="2400">
                <a:solidFill>
                  <a:srgbClr val="FFFFFF"/>
                </a:solidFill>
              </a:defRPr>
            </a:pPr>
          </a:p>
        </p:txBody>
      </p:sp>
      <p:sp>
        <p:nvSpPr>
          <p:cNvPr id="103" name="Shape 103"/>
          <p:cNvSpPr/>
          <p:nvPr/>
        </p:nvSpPr>
        <p:spPr>
          <a:xfrm>
            <a:off x="4993995" y="4447530"/>
            <a:ext cx="1063143"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Input 1</a:t>
            </a:r>
          </a:p>
        </p:txBody>
      </p:sp>
      <p:sp>
        <p:nvSpPr>
          <p:cNvPr id="104" name="Shape 104"/>
          <p:cNvSpPr/>
          <p:nvPr/>
        </p:nvSpPr>
        <p:spPr>
          <a:xfrm>
            <a:off x="4993995" y="5518149"/>
            <a:ext cx="1063143"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Input 2</a:t>
            </a:r>
          </a:p>
        </p:txBody>
      </p:sp>
      <p:sp>
        <p:nvSpPr>
          <p:cNvPr id="105" name="Shape 105"/>
          <p:cNvSpPr/>
          <p:nvPr/>
        </p:nvSpPr>
        <p:spPr>
          <a:xfrm>
            <a:off x="7094854" y="4930130"/>
            <a:ext cx="1046075"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Output</a:t>
            </a:r>
          </a:p>
        </p:txBody>
      </p:sp>
      <p:sp>
        <p:nvSpPr>
          <p:cNvPr id="106" name="Shape 106"/>
          <p:cNvSpPr/>
          <p:nvPr/>
        </p:nvSpPr>
        <p:spPr>
          <a:xfrm>
            <a:off x="3781117" y="4682480"/>
            <a:ext cx="1046074" cy="1"/>
          </a:xfrm>
          <a:prstGeom prst="line">
            <a:avLst/>
          </a:prstGeom>
          <a:ln w="25400">
            <a:solidFill/>
            <a:miter lim="400000"/>
            <a:tailEnd type="triangle"/>
          </a:ln>
        </p:spPr>
        <p:txBody>
          <a:bodyPr lIns="50800" tIns="50800" rIns="50800" bIns="50800" anchor="ctr"/>
          <a:lstStyle/>
          <a:p>
            <a:pPr lvl="0">
              <a:defRPr sz="2400"/>
            </a:pPr>
          </a:p>
        </p:txBody>
      </p:sp>
      <p:sp>
        <p:nvSpPr>
          <p:cNvPr id="107" name="Shape 107"/>
          <p:cNvSpPr/>
          <p:nvPr/>
        </p:nvSpPr>
        <p:spPr>
          <a:xfrm>
            <a:off x="3781117" y="5753100"/>
            <a:ext cx="1046074" cy="0"/>
          </a:xfrm>
          <a:prstGeom prst="line">
            <a:avLst/>
          </a:prstGeom>
          <a:ln w="25400">
            <a:solidFill/>
            <a:miter lim="400000"/>
            <a:tailEnd type="triangle"/>
          </a:ln>
        </p:spPr>
        <p:txBody>
          <a:bodyPr lIns="50800" tIns="50800" rIns="50800" bIns="50800" anchor="ctr"/>
          <a:lstStyle/>
          <a:p>
            <a:pPr lvl="0">
              <a:defRPr sz="2400"/>
            </a:pPr>
          </a:p>
        </p:txBody>
      </p:sp>
      <p:sp>
        <p:nvSpPr>
          <p:cNvPr id="108" name="Shape 108"/>
          <p:cNvSpPr/>
          <p:nvPr/>
        </p:nvSpPr>
        <p:spPr>
          <a:xfrm>
            <a:off x="9043390" y="3836268"/>
            <a:ext cx="1967608" cy="2864099"/>
          </a:xfrm>
          <a:prstGeom prst="roundRect">
            <a:avLst>
              <a:gd name="adj" fmla="val 15000"/>
            </a:avLst>
          </a:prstGeom>
          <a:solidFill>
            <a:srgbClr val="70BF41">
              <a:alpha val="43638"/>
            </a:srgbClr>
          </a:solidFill>
          <a:ln w="12700">
            <a:miter lim="400000"/>
          </a:ln>
        </p:spPr>
        <p:txBody>
          <a:bodyPr lIns="0" tIns="0" rIns="0" bIns="0" anchor="ctr"/>
          <a:lstStyle/>
          <a:p>
            <a:pPr lvl="0">
              <a:defRPr sz="2400"/>
            </a:pPr>
          </a:p>
        </p:txBody>
      </p:sp>
      <p:sp>
        <p:nvSpPr>
          <p:cNvPr id="109" name="Shape 109"/>
          <p:cNvSpPr/>
          <p:nvPr/>
        </p:nvSpPr>
        <p:spPr>
          <a:xfrm flipV="1">
            <a:off x="6137732" y="5326196"/>
            <a:ext cx="746448" cy="452304"/>
          </a:xfrm>
          <a:prstGeom prst="line">
            <a:avLst/>
          </a:prstGeom>
          <a:ln w="25400">
            <a:solidFill/>
            <a:miter lim="400000"/>
            <a:tailEnd type="triangle"/>
          </a:ln>
        </p:spPr>
        <p:txBody>
          <a:bodyPr lIns="50800" tIns="50800" rIns="50800" bIns="50800" anchor="ctr"/>
          <a:lstStyle/>
          <a:p>
            <a:pPr lvl="0">
              <a:defRPr sz="2400"/>
            </a:pPr>
          </a:p>
        </p:txBody>
      </p:sp>
      <p:sp>
        <p:nvSpPr>
          <p:cNvPr id="110" name="Shape 110"/>
          <p:cNvSpPr/>
          <p:nvPr/>
        </p:nvSpPr>
        <p:spPr>
          <a:xfrm>
            <a:off x="6100884" y="4652848"/>
            <a:ext cx="821090" cy="459032"/>
          </a:xfrm>
          <a:prstGeom prst="line">
            <a:avLst/>
          </a:prstGeom>
          <a:ln w="25400">
            <a:solidFill/>
            <a:miter lim="400000"/>
            <a:tailEnd type="triangle"/>
          </a:ln>
        </p:spPr>
        <p:txBody>
          <a:bodyPr lIns="50800" tIns="50800" rIns="50800" bIns="50800" anchor="ctr"/>
          <a:lstStyle/>
          <a:p>
            <a:pPr lvl="0">
              <a:defRPr sz="2400"/>
            </a:pPr>
          </a:p>
        </p:txBody>
      </p:sp>
      <p:sp>
        <p:nvSpPr>
          <p:cNvPr id="111" name="Shape 111"/>
          <p:cNvSpPr/>
          <p:nvPr/>
        </p:nvSpPr>
        <p:spPr>
          <a:xfrm>
            <a:off x="8313809" y="5165080"/>
            <a:ext cx="706832" cy="1"/>
          </a:xfrm>
          <a:prstGeom prst="line">
            <a:avLst/>
          </a:prstGeom>
          <a:ln w="25400">
            <a:solidFill/>
            <a:miter lim="400000"/>
            <a:tailEnd type="triangle"/>
          </a:ln>
        </p:spPr>
        <p:txBody>
          <a:bodyPr lIns="50800" tIns="50800" rIns="50800" bIns="50800" anchor="ctr"/>
          <a:lstStyle/>
          <a:p>
            <a:pPr lvl="0">
              <a:defRPr sz="2400"/>
            </a:pPr>
          </a:p>
        </p:txBody>
      </p:sp>
      <p:sp>
        <p:nvSpPr>
          <p:cNvPr id="112" name="Shape 112"/>
          <p:cNvSpPr/>
          <p:nvPr/>
        </p:nvSpPr>
        <p:spPr>
          <a:xfrm>
            <a:off x="4178424" y="7726660"/>
            <a:ext cx="455279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Use 3 pages of buffer</a:t>
            </a:r>
          </a:p>
        </p:txBody>
      </p:sp>
    </p:spTree>
  </p:cSld>
  <p:clrMapOvr>
    <a:masterClrMapping/>
  </p:clrMapOvr>
  <p:transition spd="med" advClick="1"/>
</p:sld>
</file>

<file path=ppt/slides/slide1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18" name="Shape 1918"/>
          <p:cNvSpPr/>
          <p:nvPr>
            <p:ph type="title"/>
          </p:nvPr>
        </p:nvSpPr>
        <p:spPr>
          <a:prstGeom prst="rect">
            <a:avLst/>
          </a:prstGeom>
        </p:spPr>
        <p:txBody>
          <a:bodyPr/>
          <a:lstStyle/>
          <a:p>
            <a:pPr lvl="0">
              <a:defRPr sz="1800"/>
            </a:pPr>
            <a:r>
              <a:rPr sz="8000"/>
              <a:t>Tournament Sort</a:t>
            </a:r>
          </a:p>
        </p:txBody>
      </p:sp>
      <p:sp>
        <p:nvSpPr>
          <p:cNvPr id="1919" name="Shape 1919"/>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920" name="Shape 1920"/>
          <p:cNvSpPr/>
          <p:nvPr/>
        </p:nvSpPr>
        <p:spPr>
          <a:xfrm>
            <a:off x="3094566"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21" name="Shape 1921"/>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22" name="Shape 1922"/>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23" name="Shape 1923"/>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24" name="Shape 1924"/>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925" name="Shape 1925"/>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26" name="Shape 1926"/>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927" name="Shape 1927"/>
          <p:cNvSpPr/>
          <p:nvPr/>
        </p:nvSpPr>
        <p:spPr>
          <a:xfrm>
            <a:off x="7283348" y="3898767"/>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a:t>
            </a:r>
          </a:p>
        </p:txBody>
      </p:sp>
      <p:sp>
        <p:nvSpPr>
          <p:cNvPr id="1928" name="Shape 1928"/>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1929" name="Shape 1929"/>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930" name="Shape 1930"/>
          <p:cNvSpPr/>
          <p:nvPr/>
        </p:nvSpPr>
        <p:spPr>
          <a:xfrm>
            <a:off x="10034812" y="389876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4,4 </a:t>
            </a:r>
          </a:p>
        </p:txBody>
      </p:sp>
      <p:sp>
        <p:nvSpPr>
          <p:cNvPr id="1931" name="Shape 1931"/>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932" name="Shape 1932"/>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1933" name="Shape 1933"/>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34" name="Shape 1934"/>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935" name="Shape 1935"/>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36" name="Shape 1936"/>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937" name="Shape 1937"/>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938" name="Shape 1938"/>
          <p:cNvSpPr/>
          <p:nvPr/>
        </p:nvSpPr>
        <p:spPr>
          <a:xfrm>
            <a:off x="64778" y="7464358"/>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
        <p:nvSpPr>
          <p:cNvPr id="1939" name="Shape 1939"/>
          <p:cNvSpPr/>
          <p:nvPr/>
        </p:nvSpPr>
        <p:spPr>
          <a:xfrm>
            <a:off x="890939" y="8065491"/>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a:t>
            </a:r>
          </a:p>
        </p:txBody>
      </p:sp>
    </p:spTree>
  </p:cSld>
  <p:clrMapOvr>
    <a:masterClrMapping/>
  </p:clrMapOvr>
  <p:transition spd="med" advClick="1"/>
</p:sld>
</file>

<file path=ppt/slides/slide1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41" name="Shape 1941"/>
          <p:cNvSpPr/>
          <p:nvPr>
            <p:ph type="title"/>
          </p:nvPr>
        </p:nvSpPr>
        <p:spPr>
          <a:prstGeom prst="rect">
            <a:avLst/>
          </a:prstGeom>
        </p:spPr>
        <p:txBody>
          <a:bodyPr/>
          <a:lstStyle/>
          <a:p>
            <a:pPr lvl="0">
              <a:defRPr sz="1800"/>
            </a:pPr>
            <a:r>
              <a:rPr sz="8000"/>
              <a:t>Tournament Sort</a:t>
            </a:r>
          </a:p>
        </p:txBody>
      </p:sp>
      <p:sp>
        <p:nvSpPr>
          <p:cNvPr id="1942" name="Shape 1942"/>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943" name="Shape 1943"/>
          <p:cNvSpPr/>
          <p:nvPr/>
        </p:nvSpPr>
        <p:spPr>
          <a:xfrm>
            <a:off x="3094566" y="2913029"/>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44" name="Shape 1944"/>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45" name="Shape 1945"/>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46" name="Shape 1946"/>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47" name="Shape 1947"/>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948" name="Shape 1948"/>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49" name="Shape 1949"/>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950" name="Shape 1950"/>
          <p:cNvSpPr/>
          <p:nvPr/>
        </p:nvSpPr>
        <p:spPr>
          <a:xfrm>
            <a:off x="7283348" y="3898767"/>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a:t>
            </a:r>
          </a:p>
        </p:txBody>
      </p:sp>
      <p:sp>
        <p:nvSpPr>
          <p:cNvPr id="1951" name="Shape 1951"/>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1952" name="Shape 1952"/>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953" name="Shape 1953"/>
          <p:cNvSpPr/>
          <p:nvPr/>
        </p:nvSpPr>
        <p:spPr>
          <a:xfrm>
            <a:off x="10225464" y="3898767"/>
            <a:ext cx="49560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a:t>
            </a:r>
          </a:p>
        </p:txBody>
      </p:sp>
      <p:sp>
        <p:nvSpPr>
          <p:cNvPr id="1954" name="Shape 1954"/>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955" name="Shape 1955"/>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1956" name="Shape 1956"/>
          <p:cNvSpPr/>
          <p:nvPr/>
        </p:nvSpPr>
        <p:spPr>
          <a:xfrm>
            <a:off x="4214131" y="3898767"/>
            <a:ext cx="49560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a:t>
            </a:r>
          </a:p>
        </p:txBody>
      </p:sp>
      <p:sp>
        <p:nvSpPr>
          <p:cNvPr id="1957" name="Shape 1957"/>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58" name="Shape 1958"/>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959" name="Shape 1959"/>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60" name="Shape 1960"/>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961" name="Shape 1961"/>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962" name="Shape 1962"/>
          <p:cNvSpPr/>
          <p:nvPr/>
        </p:nvSpPr>
        <p:spPr>
          <a:xfrm>
            <a:off x="64778" y="7464358"/>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
        <p:nvSpPr>
          <p:cNvPr id="1963" name="Shape 1963"/>
          <p:cNvSpPr/>
          <p:nvPr/>
        </p:nvSpPr>
        <p:spPr>
          <a:xfrm>
            <a:off x="890939" y="8065491"/>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a:t>
            </a:r>
          </a:p>
        </p:txBody>
      </p:sp>
    </p:spTree>
  </p:cSld>
  <p:clrMapOvr>
    <a:masterClrMapping/>
  </p:clrMapOvr>
  <p:transition spd="med" advClick="1"/>
</p:sld>
</file>

<file path=ppt/slides/slide1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65" name="Shape 1965"/>
          <p:cNvSpPr/>
          <p:nvPr>
            <p:ph type="title"/>
          </p:nvPr>
        </p:nvSpPr>
        <p:spPr>
          <a:prstGeom prst="rect">
            <a:avLst/>
          </a:prstGeom>
        </p:spPr>
        <p:txBody>
          <a:bodyPr/>
          <a:lstStyle/>
          <a:p>
            <a:pPr lvl="0">
              <a:defRPr sz="1800"/>
            </a:pPr>
            <a:r>
              <a:rPr sz="8000"/>
              <a:t>Tournament Sort</a:t>
            </a:r>
          </a:p>
        </p:txBody>
      </p:sp>
      <p:sp>
        <p:nvSpPr>
          <p:cNvPr id="1966" name="Shape 1966"/>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967" name="Shape 1967"/>
          <p:cNvSpPr/>
          <p:nvPr/>
        </p:nvSpPr>
        <p:spPr>
          <a:xfrm>
            <a:off x="3094566" y="2913029"/>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68" name="Shape 1968"/>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69" name="Shape 1969"/>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70" name="Shape 1970"/>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71" name="Shape 1971"/>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972" name="Shape 1972"/>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73" name="Shape 1973"/>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974" name="Shape 1974"/>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1975" name="Shape 1975"/>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976" name="Shape 1976"/>
          <p:cNvSpPr/>
          <p:nvPr/>
        </p:nvSpPr>
        <p:spPr>
          <a:xfrm>
            <a:off x="10225464" y="3898767"/>
            <a:ext cx="49560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a:t>
            </a:r>
          </a:p>
        </p:txBody>
      </p:sp>
      <p:sp>
        <p:nvSpPr>
          <p:cNvPr id="1977" name="Shape 1977"/>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1978" name="Shape 1978"/>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1979" name="Shape 1979"/>
          <p:cNvSpPr/>
          <p:nvPr/>
        </p:nvSpPr>
        <p:spPr>
          <a:xfrm>
            <a:off x="4214131" y="3898767"/>
            <a:ext cx="49560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a:t>
            </a:r>
          </a:p>
        </p:txBody>
      </p:sp>
      <p:sp>
        <p:nvSpPr>
          <p:cNvPr id="1980" name="Shape 1980"/>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81" name="Shape 1981"/>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1982" name="Shape 1982"/>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83" name="Shape 1983"/>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1984" name="Shape 1984"/>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985" name="Shape 1985"/>
          <p:cNvSpPr/>
          <p:nvPr/>
        </p:nvSpPr>
        <p:spPr>
          <a:xfrm>
            <a:off x="64778" y="7464358"/>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
        <p:nvSpPr>
          <p:cNvPr id="1986" name="Shape 1986"/>
          <p:cNvSpPr/>
          <p:nvPr/>
        </p:nvSpPr>
        <p:spPr>
          <a:xfrm>
            <a:off x="636735" y="8065491"/>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a:t>
            </a:r>
          </a:p>
        </p:txBody>
      </p:sp>
    </p:spTree>
  </p:cSld>
  <p:clrMapOvr>
    <a:masterClrMapping/>
  </p:clrMapOvr>
  <p:transition spd="med" advClick="1"/>
</p:sld>
</file>

<file path=ppt/slides/slide1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88" name="Shape 1988"/>
          <p:cNvSpPr/>
          <p:nvPr>
            <p:ph type="title"/>
          </p:nvPr>
        </p:nvSpPr>
        <p:spPr>
          <a:prstGeom prst="rect">
            <a:avLst/>
          </a:prstGeom>
        </p:spPr>
        <p:txBody>
          <a:bodyPr/>
          <a:lstStyle/>
          <a:p>
            <a:pPr lvl="0">
              <a:defRPr sz="1800"/>
            </a:pPr>
            <a:r>
              <a:rPr sz="8000"/>
              <a:t>Tournament Sort</a:t>
            </a:r>
          </a:p>
        </p:txBody>
      </p:sp>
      <p:sp>
        <p:nvSpPr>
          <p:cNvPr id="1989" name="Shape 1989"/>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1990" name="Shape 1990"/>
          <p:cNvSpPr/>
          <p:nvPr/>
        </p:nvSpPr>
        <p:spPr>
          <a:xfrm>
            <a:off x="3094566" y="2913029"/>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91" name="Shape 1991"/>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92" name="Shape 1992"/>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93" name="Shape 1993"/>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1994" name="Shape 1994"/>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1995" name="Shape 1995"/>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1996" name="Shape 1996"/>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997" name="Shape 1997"/>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1998" name="Shape 1998"/>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1999" name="Shape 1999"/>
          <p:cNvSpPr/>
          <p:nvPr/>
        </p:nvSpPr>
        <p:spPr>
          <a:xfrm>
            <a:off x="691896" y="5375208"/>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2000" name="Shape 2000"/>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2001" name="Shape 2001"/>
          <p:cNvSpPr/>
          <p:nvPr/>
        </p:nvSpPr>
        <p:spPr>
          <a:xfrm>
            <a:off x="4023478" y="389876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4, 4</a:t>
            </a:r>
          </a:p>
        </p:txBody>
      </p:sp>
      <p:sp>
        <p:nvSpPr>
          <p:cNvPr id="2002" name="Shape 2002"/>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03" name="Shape 2003"/>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2004" name="Shape 2004"/>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05" name="Shape 2005"/>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2006" name="Shape 2006"/>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007" name="Shape 2007"/>
          <p:cNvSpPr/>
          <p:nvPr/>
        </p:nvSpPr>
        <p:spPr>
          <a:xfrm>
            <a:off x="64778" y="7464358"/>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
        <p:nvSpPr>
          <p:cNvPr id="2008" name="Shape 2008"/>
          <p:cNvSpPr/>
          <p:nvPr/>
        </p:nvSpPr>
        <p:spPr>
          <a:xfrm>
            <a:off x="636735" y="8065491"/>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a:t>
            </a:r>
          </a:p>
        </p:txBody>
      </p:sp>
    </p:spTree>
  </p:cSld>
  <p:clrMapOvr>
    <a:masterClrMapping/>
  </p:clrMapOvr>
  <p:transition spd="med" advClick="1"/>
</p:sld>
</file>

<file path=ppt/slides/slide1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10" name="Shape 2010"/>
          <p:cNvSpPr/>
          <p:nvPr>
            <p:ph type="title"/>
          </p:nvPr>
        </p:nvSpPr>
        <p:spPr>
          <a:prstGeom prst="rect">
            <a:avLst/>
          </a:prstGeom>
        </p:spPr>
        <p:txBody>
          <a:bodyPr/>
          <a:lstStyle/>
          <a:p>
            <a:pPr lvl="0">
              <a:defRPr sz="1800"/>
            </a:pPr>
            <a:r>
              <a:rPr sz="8000"/>
              <a:t>Tournament Sort</a:t>
            </a:r>
          </a:p>
        </p:txBody>
      </p:sp>
      <p:sp>
        <p:nvSpPr>
          <p:cNvPr id="2011" name="Shape 2011"/>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2012" name="Shape 2012"/>
          <p:cNvSpPr/>
          <p:nvPr/>
        </p:nvSpPr>
        <p:spPr>
          <a:xfrm>
            <a:off x="3094566" y="2913029"/>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13" name="Shape 2013"/>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14" name="Shape 2014"/>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15" name="Shape 2015"/>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16" name="Shape 2016"/>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2017" name="Shape 2017"/>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18" name="Shape 2018"/>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019" name="Shape 2019"/>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6, 7</a:t>
            </a:r>
          </a:p>
        </p:txBody>
      </p:sp>
      <p:sp>
        <p:nvSpPr>
          <p:cNvPr id="2020" name="Shape 2020"/>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2021" name="Shape 2021"/>
          <p:cNvSpPr/>
          <p:nvPr/>
        </p:nvSpPr>
        <p:spPr>
          <a:xfrm>
            <a:off x="10123966" y="3898767"/>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2022" name="Shape 2022"/>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2023" name="Shape 2023"/>
          <p:cNvSpPr/>
          <p:nvPr/>
        </p:nvSpPr>
        <p:spPr>
          <a:xfrm>
            <a:off x="4023478" y="389876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4, 4</a:t>
            </a:r>
          </a:p>
        </p:txBody>
      </p:sp>
      <p:sp>
        <p:nvSpPr>
          <p:cNvPr id="2024" name="Shape 2024"/>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25" name="Shape 2025"/>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2026" name="Shape 2026"/>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27" name="Shape 2027"/>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2028" name="Shape 2028"/>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029" name="Shape 2029"/>
          <p:cNvSpPr/>
          <p:nvPr/>
        </p:nvSpPr>
        <p:spPr>
          <a:xfrm>
            <a:off x="64778" y="7464358"/>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
        <p:nvSpPr>
          <p:cNvPr id="2030" name="Shape 2030"/>
          <p:cNvSpPr/>
          <p:nvPr/>
        </p:nvSpPr>
        <p:spPr>
          <a:xfrm>
            <a:off x="636735" y="8065491"/>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a:t>
            </a:r>
          </a:p>
        </p:txBody>
      </p:sp>
    </p:spTree>
  </p:cSld>
  <p:clrMapOvr>
    <a:masterClrMapping/>
  </p:clrMapOvr>
  <p:transition spd="med" advClick="1"/>
</p:sld>
</file>

<file path=ppt/slides/slide1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2" name="Shape 2032"/>
          <p:cNvSpPr/>
          <p:nvPr>
            <p:ph type="title"/>
          </p:nvPr>
        </p:nvSpPr>
        <p:spPr>
          <a:prstGeom prst="rect">
            <a:avLst/>
          </a:prstGeom>
        </p:spPr>
        <p:txBody>
          <a:bodyPr/>
          <a:lstStyle/>
          <a:p>
            <a:pPr lvl="0">
              <a:defRPr sz="1800"/>
            </a:pPr>
            <a:r>
              <a:rPr sz="8000"/>
              <a:t>Tournament Sort</a:t>
            </a:r>
          </a:p>
        </p:txBody>
      </p:sp>
      <p:sp>
        <p:nvSpPr>
          <p:cNvPr id="2033" name="Shape 2033"/>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2034" name="Shape 2034"/>
          <p:cNvSpPr/>
          <p:nvPr/>
        </p:nvSpPr>
        <p:spPr>
          <a:xfrm>
            <a:off x="3094566" y="2913029"/>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35" name="Shape 2035"/>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36" name="Shape 2036"/>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37" name="Shape 2037"/>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38" name="Shape 2038"/>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2039" name="Shape 2039"/>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40" name="Shape 2040"/>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041" name="Shape 2041"/>
          <p:cNvSpPr/>
          <p:nvPr/>
        </p:nvSpPr>
        <p:spPr>
          <a:xfrm>
            <a:off x="4277681" y="7082977"/>
            <a:ext cx="36850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7</a:t>
            </a:r>
          </a:p>
        </p:txBody>
      </p:sp>
      <p:sp>
        <p:nvSpPr>
          <p:cNvPr id="2042" name="Shape 2042"/>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8, 9</a:t>
            </a:r>
          </a:p>
        </p:txBody>
      </p:sp>
      <p:sp>
        <p:nvSpPr>
          <p:cNvPr id="2043" name="Shape 2043"/>
          <p:cNvSpPr/>
          <p:nvPr/>
        </p:nvSpPr>
        <p:spPr>
          <a:xfrm>
            <a:off x="10123966" y="3898767"/>
            <a:ext cx="74980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9,8</a:t>
            </a:r>
          </a:p>
        </p:txBody>
      </p:sp>
      <p:sp>
        <p:nvSpPr>
          <p:cNvPr id="2044" name="Shape 2044"/>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2045" name="Shape 2045"/>
          <p:cNvSpPr/>
          <p:nvPr/>
        </p:nvSpPr>
        <p:spPr>
          <a:xfrm>
            <a:off x="4023478" y="389876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4, 4</a:t>
            </a:r>
          </a:p>
        </p:txBody>
      </p:sp>
      <p:sp>
        <p:nvSpPr>
          <p:cNvPr id="2046" name="Shape 2046"/>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47" name="Shape 2047"/>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2048" name="Shape 2048"/>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49" name="Shape 2049"/>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2050" name="Shape 2050"/>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051" name="Shape 2051"/>
          <p:cNvSpPr/>
          <p:nvPr/>
        </p:nvSpPr>
        <p:spPr>
          <a:xfrm>
            <a:off x="64778" y="7464358"/>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
        <p:nvSpPr>
          <p:cNvPr id="2052" name="Shape 2052"/>
          <p:cNvSpPr/>
          <p:nvPr/>
        </p:nvSpPr>
        <p:spPr>
          <a:xfrm>
            <a:off x="382532" y="8065491"/>
            <a:ext cx="138531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5, 5, 6</a:t>
            </a:r>
          </a:p>
        </p:txBody>
      </p:sp>
    </p:spTree>
  </p:cSld>
  <p:clrMapOvr>
    <a:masterClrMapping/>
  </p:clrMapOvr>
  <p:transition spd="med" advClick="1"/>
</p:sld>
</file>

<file path=ppt/slides/slide1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54" name="Shape 2054"/>
          <p:cNvSpPr/>
          <p:nvPr>
            <p:ph type="title"/>
          </p:nvPr>
        </p:nvSpPr>
        <p:spPr>
          <a:prstGeom prst="rect">
            <a:avLst/>
          </a:prstGeom>
        </p:spPr>
        <p:txBody>
          <a:bodyPr/>
          <a:lstStyle/>
          <a:p>
            <a:pPr lvl="0">
              <a:defRPr sz="1800"/>
            </a:pPr>
            <a:r>
              <a:rPr sz="8000"/>
              <a:t>Tournament Sort</a:t>
            </a:r>
          </a:p>
        </p:txBody>
      </p:sp>
      <p:sp>
        <p:nvSpPr>
          <p:cNvPr id="2055" name="Shape 2055"/>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2056" name="Shape 2056"/>
          <p:cNvSpPr/>
          <p:nvPr/>
        </p:nvSpPr>
        <p:spPr>
          <a:xfrm>
            <a:off x="3094566" y="2913029"/>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57" name="Shape 2057"/>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58" name="Shape 2058"/>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59" name="Shape 2059"/>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60" name="Shape 2060"/>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2061" name="Shape 2061"/>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62" name="Shape 2062"/>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063" name="Shape 2063"/>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7, 8</a:t>
            </a:r>
          </a:p>
        </p:txBody>
      </p:sp>
      <p:sp>
        <p:nvSpPr>
          <p:cNvPr id="2064" name="Shape 2064"/>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9, 9</a:t>
            </a:r>
          </a:p>
        </p:txBody>
      </p:sp>
      <p:sp>
        <p:nvSpPr>
          <p:cNvPr id="2065" name="Shape 2065"/>
          <p:cNvSpPr/>
          <p:nvPr/>
        </p:nvSpPr>
        <p:spPr>
          <a:xfrm>
            <a:off x="10314618" y="3898767"/>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a:t>
            </a:r>
          </a:p>
        </p:txBody>
      </p:sp>
      <p:sp>
        <p:nvSpPr>
          <p:cNvPr id="2066" name="Shape 2066"/>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2067" name="Shape 2067"/>
          <p:cNvSpPr/>
          <p:nvPr/>
        </p:nvSpPr>
        <p:spPr>
          <a:xfrm>
            <a:off x="4023478" y="389876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4, 4</a:t>
            </a:r>
          </a:p>
        </p:txBody>
      </p:sp>
      <p:sp>
        <p:nvSpPr>
          <p:cNvPr id="2068" name="Shape 2068"/>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69" name="Shape 2069"/>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2070" name="Shape 2070"/>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71" name="Shape 2071"/>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2072" name="Shape 2072"/>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073" name="Shape 2073"/>
          <p:cNvSpPr/>
          <p:nvPr/>
        </p:nvSpPr>
        <p:spPr>
          <a:xfrm>
            <a:off x="64778" y="7464358"/>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
        <p:nvSpPr>
          <p:cNvPr id="2074" name="Shape 2074"/>
          <p:cNvSpPr/>
          <p:nvPr/>
        </p:nvSpPr>
        <p:spPr>
          <a:xfrm>
            <a:off x="382532" y="8065491"/>
            <a:ext cx="138531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5, 5, 6</a:t>
            </a:r>
          </a:p>
        </p:txBody>
      </p:sp>
    </p:spTree>
  </p:cSld>
  <p:clrMapOvr>
    <a:masterClrMapping/>
  </p:clrMapOvr>
  <p:transition spd="med" advClick="1"/>
</p:sld>
</file>

<file path=ppt/slides/slide1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76" name="Shape 2076"/>
          <p:cNvSpPr/>
          <p:nvPr>
            <p:ph type="title"/>
          </p:nvPr>
        </p:nvSpPr>
        <p:spPr>
          <a:prstGeom prst="rect">
            <a:avLst/>
          </a:prstGeom>
        </p:spPr>
        <p:txBody>
          <a:bodyPr/>
          <a:lstStyle/>
          <a:p>
            <a:pPr lvl="0">
              <a:defRPr sz="1800"/>
            </a:pPr>
            <a:r>
              <a:rPr sz="8000"/>
              <a:t>Tournament Sort</a:t>
            </a:r>
          </a:p>
        </p:txBody>
      </p:sp>
      <p:sp>
        <p:nvSpPr>
          <p:cNvPr id="2077" name="Shape 2077"/>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2078" name="Shape 2078"/>
          <p:cNvSpPr/>
          <p:nvPr/>
        </p:nvSpPr>
        <p:spPr>
          <a:xfrm>
            <a:off x="3094566" y="2913029"/>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79" name="Shape 2079"/>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80" name="Shape 2080"/>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81" name="Shape 2081"/>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82" name="Shape 2082"/>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2083" name="Shape 2083"/>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84" name="Shape 2084"/>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085" name="Shape 2085"/>
          <p:cNvSpPr/>
          <p:nvPr/>
        </p:nvSpPr>
        <p:spPr>
          <a:xfrm>
            <a:off x="4277681" y="7082977"/>
            <a:ext cx="36850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a:t>
            </a:r>
          </a:p>
        </p:txBody>
      </p:sp>
      <p:sp>
        <p:nvSpPr>
          <p:cNvPr id="2086" name="Shape 2086"/>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9, 9</a:t>
            </a:r>
          </a:p>
        </p:txBody>
      </p:sp>
      <p:sp>
        <p:nvSpPr>
          <p:cNvPr id="2087" name="Shape 2087"/>
          <p:cNvSpPr/>
          <p:nvPr/>
        </p:nvSpPr>
        <p:spPr>
          <a:xfrm>
            <a:off x="10314618" y="3898767"/>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a:t>
            </a:r>
          </a:p>
        </p:txBody>
      </p:sp>
      <p:sp>
        <p:nvSpPr>
          <p:cNvPr id="2088" name="Shape 2088"/>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2089" name="Shape 2089"/>
          <p:cNvSpPr/>
          <p:nvPr/>
        </p:nvSpPr>
        <p:spPr>
          <a:xfrm>
            <a:off x="4023478" y="389876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4, 4</a:t>
            </a:r>
          </a:p>
        </p:txBody>
      </p:sp>
      <p:sp>
        <p:nvSpPr>
          <p:cNvPr id="2090" name="Shape 2090"/>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091" name="Shape 2091"/>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2092" name="Shape 2092"/>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093" name="Shape 2093"/>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2094" name="Shape 2094"/>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095" name="Shape 2095"/>
          <p:cNvSpPr/>
          <p:nvPr/>
        </p:nvSpPr>
        <p:spPr>
          <a:xfrm>
            <a:off x="64778" y="7464358"/>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
        <p:nvSpPr>
          <p:cNvPr id="2096" name="Shape 2096"/>
          <p:cNvSpPr/>
          <p:nvPr/>
        </p:nvSpPr>
        <p:spPr>
          <a:xfrm>
            <a:off x="128329" y="8065491"/>
            <a:ext cx="189372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5, 5, 6, 7</a:t>
            </a:r>
          </a:p>
        </p:txBody>
      </p:sp>
    </p:spTree>
  </p:cSld>
  <p:clrMapOvr>
    <a:masterClrMapping/>
  </p:clrMapOvr>
  <p:transition spd="med" advClick="1"/>
</p:sld>
</file>

<file path=ppt/slides/slide1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98" name="Shape 2098"/>
          <p:cNvSpPr/>
          <p:nvPr>
            <p:ph type="title"/>
          </p:nvPr>
        </p:nvSpPr>
        <p:spPr>
          <a:prstGeom prst="rect">
            <a:avLst/>
          </a:prstGeom>
        </p:spPr>
        <p:txBody>
          <a:bodyPr/>
          <a:lstStyle/>
          <a:p>
            <a:pPr lvl="0">
              <a:defRPr sz="1800"/>
            </a:pPr>
            <a:r>
              <a:rPr sz="8000"/>
              <a:t>Tournament Sort</a:t>
            </a:r>
          </a:p>
        </p:txBody>
      </p:sp>
      <p:sp>
        <p:nvSpPr>
          <p:cNvPr id="2099" name="Shape 2099"/>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2100" name="Shape 2100"/>
          <p:cNvSpPr/>
          <p:nvPr/>
        </p:nvSpPr>
        <p:spPr>
          <a:xfrm>
            <a:off x="3094566" y="2913029"/>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101" name="Shape 2101"/>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02" name="Shape 2102"/>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03" name="Shape 2103"/>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04" name="Shape 2104"/>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2105" name="Shape 2105"/>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106" name="Shape 2106"/>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107" name="Shape 2107"/>
          <p:cNvSpPr/>
          <p:nvPr/>
        </p:nvSpPr>
        <p:spPr>
          <a:xfrm>
            <a:off x="4023478" y="708297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8, 8</a:t>
            </a:r>
          </a:p>
        </p:txBody>
      </p:sp>
      <p:sp>
        <p:nvSpPr>
          <p:cNvPr id="2108" name="Shape 2108"/>
          <p:cNvSpPr/>
          <p:nvPr/>
        </p:nvSpPr>
        <p:spPr>
          <a:xfrm>
            <a:off x="7029145" y="7082977"/>
            <a:ext cx="87691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9, 9</a:t>
            </a:r>
          </a:p>
        </p:txBody>
      </p:sp>
      <p:sp>
        <p:nvSpPr>
          <p:cNvPr id="2109" name="Shape 2109"/>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2110" name="Shape 2110"/>
          <p:cNvSpPr/>
          <p:nvPr/>
        </p:nvSpPr>
        <p:spPr>
          <a:xfrm>
            <a:off x="4023478" y="389876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4, 4</a:t>
            </a:r>
          </a:p>
        </p:txBody>
      </p:sp>
      <p:sp>
        <p:nvSpPr>
          <p:cNvPr id="2111" name="Shape 2111"/>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12" name="Shape 2112"/>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2113" name="Shape 2113"/>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114" name="Shape 2114"/>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2115" name="Shape 2115"/>
          <p:cNvSpPr/>
          <p:nvPr/>
        </p:nvSpPr>
        <p:spPr>
          <a:xfrm>
            <a:off x="255659" y="6880158"/>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116" name="Shape 2116"/>
          <p:cNvSpPr/>
          <p:nvPr/>
        </p:nvSpPr>
        <p:spPr>
          <a:xfrm>
            <a:off x="64778" y="7464358"/>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
        <p:nvSpPr>
          <p:cNvPr id="2117" name="Shape 2117"/>
          <p:cNvSpPr/>
          <p:nvPr/>
        </p:nvSpPr>
        <p:spPr>
          <a:xfrm>
            <a:off x="128329" y="8065491"/>
            <a:ext cx="189372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5, 5, 6, 7</a:t>
            </a:r>
          </a:p>
        </p:txBody>
      </p:sp>
    </p:spTree>
  </p:cSld>
  <p:clrMapOvr>
    <a:masterClrMapping/>
  </p:clrMapOvr>
  <p:transition spd="med" advClick="1"/>
</p:sld>
</file>

<file path=ppt/slides/slide1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19" name="Shape 2119"/>
          <p:cNvSpPr/>
          <p:nvPr>
            <p:ph type="title"/>
          </p:nvPr>
        </p:nvSpPr>
        <p:spPr>
          <a:prstGeom prst="rect">
            <a:avLst/>
          </a:prstGeom>
        </p:spPr>
        <p:txBody>
          <a:bodyPr/>
          <a:lstStyle/>
          <a:p>
            <a:pPr lvl="0">
              <a:defRPr sz="1800"/>
            </a:pPr>
            <a:r>
              <a:rPr sz="8000"/>
              <a:t>Tournament Sort</a:t>
            </a:r>
          </a:p>
        </p:txBody>
      </p:sp>
      <p:sp>
        <p:nvSpPr>
          <p:cNvPr id="2120" name="Shape 2120"/>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2121" name="Shape 2121"/>
          <p:cNvSpPr/>
          <p:nvPr/>
        </p:nvSpPr>
        <p:spPr>
          <a:xfrm>
            <a:off x="3094566" y="2913029"/>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122" name="Shape 2122"/>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23" name="Shape 2123"/>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24" name="Shape 2124"/>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25" name="Shape 2125"/>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2126" name="Shape 2126"/>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127" name="Shape 2127"/>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128" name="Shape 2128"/>
          <p:cNvSpPr/>
          <p:nvPr/>
        </p:nvSpPr>
        <p:spPr>
          <a:xfrm>
            <a:off x="9971261" y="7082978"/>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a:t>
            </a:r>
          </a:p>
        </p:txBody>
      </p:sp>
      <p:sp>
        <p:nvSpPr>
          <p:cNvPr id="2129" name="Shape 2129"/>
          <p:cNvSpPr/>
          <p:nvPr/>
        </p:nvSpPr>
        <p:spPr>
          <a:xfrm>
            <a:off x="4023478" y="3898767"/>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4, 4</a:t>
            </a:r>
          </a:p>
        </p:txBody>
      </p:sp>
      <p:sp>
        <p:nvSpPr>
          <p:cNvPr id="2130" name="Shape 2130"/>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31" name="Shape 2131"/>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2132" name="Shape 2132"/>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133" name="Shape 2133"/>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2134" name="Shape 2134"/>
          <p:cNvSpPr/>
          <p:nvPr/>
        </p:nvSpPr>
        <p:spPr>
          <a:xfrm>
            <a:off x="247269" y="4526424"/>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135" name="Shape 2135"/>
          <p:cNvSpPr/>
          <p:nvPr/>
        </p:nvSpPr>
        <p:spPr>
          <a:xfrm>
            <a:off x="56388" y="5110624"/>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
        <p:nvSpPr>
          <p:cNvPr id="2136" name="Shape 2136"/>
          <p:cNvSpPr/>
          <p:nvPr/>
        </p:nvSpPr>
        <p:spPr>
          <a:xfrm>
            <a:off x="56388" y="5711757"/>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5, 5, 6, 7,</a:t>
            </a:r>
          </a:p>
        </p:txBody>
      </p:sp>
      <p:sp>
        <p:nvSpPr>
          <p:cNvPr id="2137" name="Shape 2137"/>
          <p:cNvSpPr/>
          <p:nvPr/>
        </p:nvSpPr>
        <p:spPr>
          <a:xfrm>
            <a:off x="92701" y="6284498"/>
            <a:ext cx="189372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8, 8, 9, 9</a:t>
            </a:r>
          </a:p>
        </p:txBody>
      </p:sp>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4" name="Shape 114"/>
          <p:cNvSpPr/>
          <p:nvPr/>
        </p:nvSpPr>
        <p:spPr>
          <a:xfrm>
            <a:off x="1346200"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115" name="Shape 115"/>
          <p:cNvSpPr/>
          <p:nvPr/>
        </p:nvSpPr>
        <p:spPr>
          <a:xfrm>
            <a:off x="1346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6,2</a:t>
            </a:r>
          </a:p>
        </p:txBody>
      </p:sp>
      <p:sp>
        <p:nvSpPr>
          <p:cNvPr id="116" name="Shape 116"/>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117" name="Shape 117"/>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118" name="Shape 118"/>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119" name="Shape 119"/>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20" name="Shape 120"/>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121" name="Shape 121"/>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122" name="Shape 122"/>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Tree>
  </p:cSld>
  <p:clrMapOvr>
    <a:masterClrMapping/>
  </p:clrMapOvr>
  <p:transition spd="med" advClick="1"/>
</p:sld>
</file>

<file path=ppt/slides/slide1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39" name="Shape 2139"/>
          <p:cNvSpPr/>
          <p:nvPr>
            <p:ph type="title"/>
          </p:nvPr>
        </p:nvSpPr>
        <p:spPr>
          <a:prstGeom prst="rect">
            <a:avLst/>
          </a:prstGeom>
        </p:spPr>
        <p:txBody>
          <a:bodyPr/>
          <a:lstStyle/>
          <a:p>
            <a:pPr lvl="0">
              <a:defRPr sz="1800"/>
            </a:pPr>
            <a:r>
              <a:rPr sz="8000"/>
              <a:t>Tournament Sort</a:t>
            </a:r>
          </a:p>
        </p:txBody>
      </p:sp>
      <p:sp>
        <p:nvSpPr>
          <p:cNvPr id="2140" name="Shape 2140"/>
          <p:cNvSpPr/>
          <p:nvPr/>
        </p:nvSpPr>
        <p:spPr>
          <a:xfrm>
            <a:off x="2506431" y="2222434"/>
            <a:ext cx="9922338" cy="7061332"/>
          </a:xfrm>
          <a:prstGeom prst="rect">
            <a:avLst/>
          </a:prstGeom>
          <a:solidFill>
            <a:srgbClr val="51A7F9">
              <a:alpha val="61363"/>
            </a:srgbClr>
          </a:solidFill>
          <a:ln w="12700">
            <a:miter lim="400000"/>
          </a:ln>
        </p:spPr>
        <p:txBody>
          <a:bodyPr lIns="0" tIns="0" rIns="0" bIns="0" anchor="ctr"/>
          <a:lstStyle/>
          <a:p>
            <a:pPr lvl="0">
              <a:defRPr sz="2400">
                <a:solidFill>
                  <a:srgbClr val="FFFFFF"/>
                </a:solidFill>
              </a:defRPr>
            </a:pPr>
          </a:p>
        </p:txBody>
      </p:sp>
      <p:sp>
        <p:nvSpPr>
          <p:cNvPr id="2141" name="Shape 2141"/>
          <p:cNvSpPr/>
          <p:nvPr/>
        </p:nvSpPr>
        <p:spPr>
          <a:xfrm>
            <a:off x="3094566" y="2913029"/>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142" name="Shape 2142"/>
          <p:cNvSpPr/>
          <p:nvPr/>
        </p:nvSpPr>
        <p:spPr>
          <a:xfrm>
            <a:off x="6100233" y="2913029"/>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43" name="Shape 2143"/>
          <p:cNvSpPr/>
          <p:nvPr/>
        </p:nvSpPr>
        <p:spPr>
          <a:xfrm>
            <a:off x="3094566"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44" name="Shape 2144"/>
          <p:cNvSpPr/>
          <p:nvPr/>
        </p:nvSpPr>
        <p:spPr>
          <a:xfrm>
            <a:off x="6100233" y="6097240"/>
            <a:ext cx="2734734" cy="2619177"/>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45" name="Shape 2145"/>
          <p:cNvSpPr/>
          <p:nvPr/>
        </p:nvSpPr>
        <p:spPr>
          <a:xfrm>
            <a:off x="9105900" y="2913029"/>
            <a:ext cx="2734734" cy="2619177"/>
          </a:xfrm>
          <a:prstGeom prst="rect">
            <a:avLst/>
          </a:prstGeom>
          <a:solidFill>
            <a:srgbClr val="F39019">
              <a:alpha val="63843"/>
            </a:srgbClr>
          </a:solidFill>
          <a:ln w="12700">
            <a:miter lim="400000"/>
          </a:ln>
        </p:spPr>
        <p:txBody>
          <a:bodyPr lIns="0" tIns="0" rIns="0" bIns="0" anchor="ctr"/>
          <a:lstStyle/>
          <a:p>
            <a:pPr lvl="0">
              <a:defRPr sz="2400">
                <a:solidFill>
                  <a:srgbClr val="FFFFFF"/>
                </a:solidFill>
              </a:defRPr>
            </a:pPr>
          </a:p>
        </p:txBody>
      </p:sp>
      <p:sp>
        <p:nvSpPr>
          <p:cNvPr id="2146" name="Shape 2146"/>
          <p:cNvSpPr/>
          <p:nvPr/>
        </p:nvSpPr>
        <p:spPr>
          <a:xfrm>
            <a:off x="9105900" y="6097240"/>
            <a:ext cx="2734734" cy="2619177"/>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147" name="Shape 2147"/>
          <p:cNvSpPr/>
          <p:nvPr/>
        </p:nvSpPr>
        <p:spPr>
          <a:xfrm>
            <a:off x="9895137" y="2306662"/>
            <a:ext cx="11562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148" name="Shape 2148"/>
          <p:cNvSpPr/>
          <p:nvPr/>
        </p:nvSpPr>
        <p:spPr>
          <a:xfrm>
            <a:off x="488670" y="786044"/>
            <a:ext cx="1156260" cy="1090481"/>
          </a:xfrm>
          <a:prstGeom prst="rect">
            <a:avLst/>
          </a:prstGeom>
          <a:solidFill>
            <a:srgbClr val="B36AE2">
              <a:alpha val="63843"/>
            </a:srgbClr>
          </a:solidFill>
          <a:ln w="12700">
            <a:miter lim="400000"/>
          </a:ln>
        </p:spPr>
        <p:txBody>
          <a:bodyPr lIns="0" tIns="0" rIns="0" bIns="0" anchor="ctr"/>
          <a:lstStyle/>
          <a:p>
            <a:pPr lvl="0">
              <a:defRPr sz="2400">
                <a:solidFill>
                  <a:srgbClr val="FFFFFF"/>
                </a:solidFill>
              </a:defRPr>
            </a:pPr>
          </a:p>
        </p:txBody>
      </p:sp>
      <p:sp>
        <p:nvSpPr>
          <p:cNvPr id="2149" name="Shape 2149"/>
          <p:cNvSpPr/>
          <p:nvPr/>
        </p:nvSpPr>
        <p:spPr>
          <a:xfrm>
            <a:off x="717499" y="1007434"/>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H1</a:t>
            </a:r>
          </a:p>
        </p:txBody>
      </p:sp>
      <p:sp>
        <p:nvSpPr>
          <p:cNvPr id="2150" name="Shape 2150"/>
          <p:cNvSpPr/>
          <p:nvPr/>
        </p:nvSpPr>
        <p:spPr>
          <a:xfrm>
            <a:off x="461433" y="2058640"/>
            <a:ext cx="1156260" cy="1137278"/>
          </a:xfrm>
          <a:prstGeom prst="rect">
            <a:avLst/>
          </a:prstGeom>
          <a:solidFill>
            <a:srgbClr val="70BF41">
              <a:alpha val="63843"/>
            </a:srgbClr>
          </a:solidFill>
          <a:ln w="12700">
            <a:miter lim="400000"/>
          </a:ln>
        </p:spPr>
        <p:txBody>
          <a:bodyPr lIns="0" tIns="0" rIns="0" bIns="0" anchor="ctr"/>
          <a:lstStyle/>
          <a:p>
            <a:pPr lvl="0">
              <a:defRPr sz="2400">
                <a:solidFill>
                  <a:srgbClr val="FFFFFF"/>
                </a:solidFill>
              </a:defRPr>
            </a:pPr>
          </a:p>
        </p:txBody>
      </p:sp>
      <p:sp>
        <p:nvSpPr>
          <p:cNvPr id="2151" name="Shape 2151"/>
          <p:cNvSpPr/>
          <p:nvPr/>
        </p:nvSpPr>
        <p:spPr>
          <a:xfrm>
            <a:off x="690262" y="2234092"/>
            <a:ext cx="69860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H2</a:t>
            </a:r>
          </a:p>
        </p:txBody>
      </p:sp>
      <p:sp>
        <p:nvSpPr>
          <p:cNvPr id="2152" name="Shape 2152"/>
          <p:cNvSpPr/>
          <p:nvPr/>
        </p:nvSpPr>
        <p:spPr>
          <a:xfrm>
            <a:off x="247269" y="4526424"/>
            <a:ext cx="163906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153" name="Shape 2153"/>
          <p:cNvSpPr/>
          <p:nvPr/>
        </p:nvSpPr>
        <p:spPr>
          <a:xfrm>
            <a:off x="56388" y="5110624"/>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1, 3, 3, 4,</a:t>
            </a:r>
          </a:p>
        </p:txBody>
      </p:sp>
      <p:sp>
        <p:nvSpPr>
          <p:cNvPr id="2154" name="Shape 2154"/>
          <p:cNvSpPr/>
          <p:nvPr/>
        </p:nvSpPr>
        <p:spPr>
          <a:xfrm>
            <a:off x="56388" y="5711757"/>
            <a:ext cx="2020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5, 5, 6, 7,</a:t>
            </a:r>
          </a:p>
        </p:txBody>
      </p:sp>
      <p:sp>
        <p:nvSpPr>
          <p:cNvPr id="2155" name="Shape 2155"/>
          <p:cNvSpPr/>
          <p:nvPr/>
        </p:nvSpPr>
        <p:spPr>
          <a:xfrm>
            <a:off x="92701" y="6284498"/>
            <a:ext cx="189372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8, 8, 9, 9</a:t>
            </a:r>
          </a:p>
        </p:txBody>
      </p:sp>
      <p:sp>
        <p:nvSpPr>
          <p:cNvPr id="2156" name="Shape 2156"/>
          <p:cNvSpPr/>
          <p:nvPr/>
        </p:nvSpPr>
        <p:spPr>
          <a:xfrm>
            <a:off x="92701" y="7458372"/>
            <a:ext cx="189372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1, 2, 4, 4</a:t>
            </a:r>
          </a:p>
        </p:txBody>
      </p:sp>
    </p:spTree>
  </p:cSld>
  <p:clrMapOvr>
    <a:masterClrMapping/>
  </p:clrMapOvr>
  <p:transition spd="med" advClick="1"/>
</p:sld>
</file>

<file path=ppt/slides/slide1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58" name="Shape 2158"/>
          <p:cNvSpPr/>
          <p:nvPr>
            <p:ph type="title"/>
          </p:nvPr>
        </p:nvSpPr>
        <p:spPr>
          <a:prstGeom prst="rect">
            <a:avLst/>
          </a:prstGeom>
        </p:spPr>
        <p:txBody>
          <a:bodyPr/>
          <a:lstStyle>
            <a:lvl1pPr defTabSz="531622">
              <a:defRPr sz="7280"/>
            </a:lvl1pPr>
          </a:lstStyle>
          <a:p>
            <a:pPr lvl="0">
              <a:defRPr sz="1800"/>
            </a:pPr>
            <a:r>
              <a:rPr sz="7280"/>
              <a:t>Hashing Midterm Example</a:t>
            </a:r>
          </a:p>
        </p:txBody>
      </p:sp>
      <p:sp>
        <p:nvSpPr>
          <p:cNvPr id="2159" name="Shape 2159"/>
          <p:cNvSpPr/>
          <p:nvPr>
            <p:ph type="body" idx="1"/>
          </p:nvPr>
        </p:nvSpPr>
        <p:spPr>
          <a:prstGeom prst="rect">
            <a:avLst/>
          </a:prstGeom>
        </p:spPr>
        <p:txBody>
          <a:bodyPr anchor="t"/>
          <a:lstStyle/>
          <a:p>
            <a:pPr lvl="0">
              <a:spcBef>
                <a:spcPts val="2000"/>
              </a:spcBef>
              <a:defRPr sz="1800"/>
            </a:pPr>
            <a:r>
              <a:rPr b="1" sz="3600"/>
              <a:t>Hashing Animals:</a:t>
            </a:r>
            <a:endParaRPr sz="3600"/>
          </a:p>
          <a:p>
            <a:pPr lvl="1">
              <a:spcBef>
                <a:spcPts val="2000"/>
              </a:spcBef>
              <a:defRPr sz="1800"/>
            </a:pPr>
            <a:r>
              <a:rPr sz="3600"/>
              <a:t>4 tuples (animals) a page</a:t>
            </a:r>
            <a:endParaRPr sz="3600"/>
          </a:p>
          <a:p>
            <a:pPr lvl="1">
              <a:spcBef>
                <a:spcPts val="2000"/>
              </a:spcBef>
              <a:defRPr sz="1800"/>
            </a:pPr>
            <a:r>
              <a:rPr sz="3600"/>
              <a:t>101 buffer pages, 32,000 animals</a:t>
            </a:r>
            <a:endParaRPr sz="3600"/>
          </a:p>
          <a:p>
            <a:pPr lvl="1">
              <a:spcBef>
                <a:spcPts val="2000"/>
              </a:spcBef>
              <a:defRPr sz="1800"/>
            </a:pPr>
            <a:r>
              <a:rPr sz="3600"/>
              <a:t>Want to group animals by type</a:t>
            </a:r>
            <a:endParaRPr sz="3600"/>
          </a:p>
          <a:p>
            <a:pPr lvl="0">
              <a:spcBef>
                <a:spcPts val="2000"/>
              </a:spcBef>
              <a:defRPr sz="1800"/>
            </a:pPr>
            <a:r>
              <a:rPr sz="3600"/>
              <a:t>How many times do we have run the Partitioning stage of hashing to hash the animals, assuming all the partitions end up being the same length?</a:t>
            </a:r>
          </a:p>
        </p:txBody>
      </p:sp>
    </p:spTree>
  </p:cSld>
  <p:clrMapOvr>
    <a:masterClrMapping/>
  </p:clrMapOvr>
  <p:transition spd="med" advClick="1"/>
</p:sld>
</file>

<file path=ppt/slides/slide1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61" name="Shape 2161"/>
          <p:cNvSpPr/>
          <p:nvPr>
            <p:ph type="body" idx="1"/>
          </p:nvPr>
        </p:nvSpPr>
        <p:spPr>
          <a:xfrm>
            <a:off x="952500" y="927100"/>
            <a:ext cx="11099800" cy="8449072"/>
          </a:xfrm>
          <a:prstGeom prst="rect">
            <a:avLst/>
          </a:prstGeom>
        </p:spPr>
        <p:txBody>
          <a:bodyPr anchor="t"/>
          <a:lstStyle/>
          <a:p>
            <a:pPr lvl="0">
              <a:spcBef>
                <a:spcPts val="2000"/>
              </a:spcBef>
              <a:defRPr sz="1800"/>
            </a:pPr>
            <a:r>
              <a:rPr b="1" sz="3600"/>
              <a:t>Hashing Animals:</a:t>
            </a:r>
            <a:endParaRPr sz="3600"/>
          </a:p>
          <a:p>
            <a:pPr lvl="1">
              <a:spcBef>
                <a:spcPts val="2000"/>
              </a:spcBef>
              <a:defRPr sz="1800"/>
            </a:pPr>
            <a:r>
              <a:rPr sz="3600"/>
              <a:t>4 tuples (animals) a page</a:t>
            </a:r>
            <a:endParaRPr sz="3600"/>
          </a:p>
          <a:p>
            <a:pPr lvl="1">
              <a:spcBef>
                <a:spcPts val="2000"/>
              </a:spcBef>
              <a:defRPr sz="1800"/>
            </a:pPr>
            <a:r>
              <a:rPr sz="3600"/>
              <a:t>101 buffer pages, 32,000 animals</a:t>
            </a:r>
            <a:endParaRPr sz="3600"/>
          </a:p>
          <a:p>
            <a:pPr lvl="1">
              <a:spcBef>
                <a:spcPts val="2000"/>
              </a:spcBef>
              <a:defRPr sz="1800"/>
            </a:pPr>
            <a:r>
              <a:rPr sz="3600"/>
              <a:t>Want to group animals by type</a:t>
            </a:r>
            <a:endParaRPr sz="3600"/>
          </a:p>
          <a:p>
            <a:pPr lvl="0">
              <a:spcBef>
                <a:spcPts val="2000"/>
              </a:spcBef>
              <a:defRPr sz="1800"/>
            </a:pPr>
            <a:r>
              <a:rPr sz="3600"/>
              <a:t>How many times do we have run the Partitioning stage of hashing to hash the animals, assuming all the partitions end up being the same length?</a:t>
            </a:r>
            <a:endParaRPr sz="3600"/>
          </a:p>
          <a:p>
            <a:pPr lvl="1">
              <a:spcBef>
                <a:spcPts val="2000"/>
              </a:spcBef>
              <a:defRPr sz="1800"/>
            </a:pPr>
            <a:r>
              <a:rPr sz="3600">
                <a:solidFill>
                  <a:srgbClr val="EC5D57"/>
                </a:solidFill>
              </a:rPr>
              <a:t>32,000/4 = 8,000 pages of data</a:t>
            </a:r>
            <a:endParaRPr sz="3600">
              <a:solidFill>
                <a:srgbClr val="EC5D57"/>
              </a:solidFill>
            </a:endParaRPr>
          </a:p>
          <a:p>
            <a:pPr lvl="1">
              <a:spcBef>
                <a:spcPts val="2000"/>
              </a:spcBef>
              <a:defRPr sz="1800"/>
            </a:pPr>
            <a:r>
              <a:rPr sz="3600">
                <a:solidFill>
                  <a:srgbClr val="EC5D57"/>
                </a:solidFill>
              </a:rPr>
              <a:t>8,000/100 = 80 pages per partition </a:t>
            </a:r>
            <a:endParaRPr sz="3600">
              <a:solidFill>
                <a:srgbClr val="EC5D57"/>
              </a:solidFill>
            </a:endParaRPr>
          </a:p>
          <a:p>
            <a:pPr lvl="1">
              <a:spcBef>
                <a:spcPts val="2000"/>
              </a:spcBef>
              <a:defRPr sz="1800"/>
            </a:pPr>
            <a:r>
              <a:rPr sz="3600">
                <a:solidFill>
                  <a:srgbClr val="EC5D57"/>
                </a:solidFill>
              </a:rPr>
              <a:t>(80 &lt; 101) =&gt; each partition will fit in memory =&gt; only one partition stage required!</a:t>
            </a: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4" name="Shape 124"/>
          <p:cNvSpPr/>
          <p:nvPr/>
        </p:nvSpPr>
        <p:spPr>
          <a:xfrm>
            <a:off x="1346200"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125" name="Shape 125"/>
          <p:cNvSpPr/>
          <p:nvPr/>
        </p:nvSpPr>
        <p:spPr>
          <a:xfrm>
            <a:off x="1346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6,2</a:t>
            </a:r>
          </a:p>
        </p:txBody>
      </p:sp>
      <p:sp>
        <p:nvSpPr>
          <p:cNvPr id="126" name="Shape 126"/>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127" name="Shape 127"/>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128" name="Shape 128"/>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129" name="Shape 129"/>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30" name="Shape 130"/>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131" name="Shape 131"/>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132" name="Shape 132"/>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133" name="Shape 133"/>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134" name="Shape 134"/>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35" name="Shape 135"/>
          <p:cNvSpPr/>
          <p:nvPr>
            <p:ph type="title" idx="4294967295"/>
          </p:nvPr>
        </p:nvSpPr>
        <p:spPr>
          <a:prstGeom prst="rect">
            <a:avLst/>
          </a:prstGeom>
        </p:spPr>
        <p:txBody>
          <a:bodyPr/>
          <a:lstStyle/>
          <a:p>
            <a:pPr lvl="0">
              <a:defRPr sz="1800"/>
            </a:pPr>
            <a:r>
              <a:rPr sz="8000"/>
              <a:t>Pass 0</a:t>
            </a:r>
          </a:p>
        </p:txBody>
      </p:sp>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Shape 137"/>
          <p:cNvSpPr/>
          <p:nvPr/>
        </p:nvSpPr>
        <p:spPr>
          <a:xfrm>
            <a:off x="6206306" y="503429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138" name="Shape 138"/>
          <p:cNvSpPr/>
          <p:nvPr/>
        </p:nvSpPr>
        <p:spPr>
          <a:xfrm>
            <a:off x="1346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6,2</a:t>
            </a:r>
          </a:p>
        </p:txBody>
      </p:sp>
      <p:sp>
        <p:nvSpPr>
          <p:cNvPr id="139" name="Shape 139"/>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140" name="Shape 140"/>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141" name="Shape 141"/>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142" name="Shape 142"/>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43" name="Shape 143"/>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144" name="Shape 144"/>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145" name="Shape 145"/>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146" name="Shape 146"/>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147" name="Shape 147"/>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48" name="Shape 148"/>
          <p:cNvSpPr/>
          <p:nvPr>
            <p:ph type="title" idx="4294967295"/>
          </p:nvPr>
        </p:nvSpPr>
        <p:spPr>
          <a:prstGeom prst="rect">
            <a:avLst/>
          </a:prstGeom>
        </p:spPr>
        <p:txBody>
          <a:bodyPr/>
          <a:lstStyle/>
          <a:p>
            <a:pPr lvl="0">
              <a:defRPr sz="1800"/>
            </a:pPr>
            <a:r>
              <a:rPr sz="8000"/>
              <a:t>Pass 0</a:t>
            </a:r>
          </a:p>
        </p:txBody>
      </p:sp>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Shape 150"/>
          <p:cNvSpPr/>
          <p:nvPr/>
        </p:nvSpPr>
        <p:spPr>
          <a:xfrm>
            <a:off x="11125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151" name="Shape 151"/>
          <p:cNvSpPr/>
          <p:nvPr/>
        </p:nvSpPr>
        <p:spPr>
          <a:xfrm>
            <a:off x="1346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6,2</a:t>
            </a:r>
          </a:p>
        </p:txBody>
      </p:sp>
      <p:sp>
        <p:nvSpPr>
          <p:cNvPr id="152" name="Shape 152"/>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153" name="Shape 153"/>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154" name="Shape 154"/>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155" name="Shape 155"/>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56" name="Shape 156"/>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157" name="Shape 157"/>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158" name="Shape 158"/>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159" name="Shape 159"/>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60" name="Shape 160"/>
          <p:cNvSpPr/>
          <p:nvPr>
            <p:ph type="title" idx="4294967295"/>
          </p:nvPr>
        </p:nvSpPr>
        <p:spPr>
          <a:prstGeom prst="rect">
            <a:avLst/>
          </a:prstGeom>
        </p:spPr>
        <p:txBody>
          <a:bodyPr/>
          <a:lstStyle/>
          <a:p>
            <a:pPr lvl="0">
              <a:defRPr sz="1800"/>
            </a:pPr>
            <a:r>
              <a:rPr sz="8000"/>
              <a:t>Pass 0</a:t>
            </a:r>
          </a:p>
        </p:txBody>
      </p:sp>
      <p:sp>
        <p:nvSpPr>
          <p:cNvPr id="161" name="Shape 161"/>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Shape 163"/>
          <p:cNvSpPr/>
          <p:nvPr/>
        </p:nvSpPr>
        <p:spPr>
          <a:xfrm>
            <a:off x="11125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164" name="Shape 164"/>
          <p:cNvSpPr/>
          <p:nvPr/>
        </p:nvSpPr>
        <p:spPr>
          <a:xfrm>
            <a:off x="6206306" y="503429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6,2</a:t>
            </a:r>
          </a:p>
        </p:txBody>
      </p:sp>
      <p:sp>
        <p:nvSpPr>
          <p:cNvPr id="165" name="Shape 165"/>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166" name="Shape 166"/>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167" name="Shape 167"/>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168" name="Shape 168"/>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69" name="Shape 169"/>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170" name="Shape 170"/>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171" name="Shape 171"/>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172" name="Shape 172"/>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73" name="Shape 173"/>
          <p:cNvSpPr/>
          <p:nvPr>
            <p:ph type="title" idx="4294967295"/>
          </p:nvPr>
        </p:nvSpPr>
        <p:spPr>
          <a:prstGeom prst="rect">
            <a:avLst/>
          </a:prstGeom>
        </p:spPr>
        <p:txBody>
          <a:bodyPr/>
          <a:lstStyle/>
          <a:p>
            <a:pPr lvl="0">
              <a:defRPr sz="1800"/>
            </a:pPr>
            <a:r>
              <a:rPr sz="8000"/>
              <a:t>Pass 0</a:t>
            </a:r>
          </a:p>
        </p:txBody>
      </p:sp>
      <p:sp>
        <p:nvSpPr>
          <p:cNvPr id="174" name="Shape 174"/>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Shape 176"/>
          <p:cNvSpPr/>
          <p:nvPr/>
        </p:nvSpPr>
        <p:spPr>
          <a:xfrm>
            <a:off x="11125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177" name="Shape 177"/>
          <p:cNvSpPr/>
          <p:nvPr/>
        </p:nvSpPr>
        <p:spPr>
          <a:xfrm>
            <a:off x="6206306" y="503429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2,6</a:t>
            </a:r>
          </a:p>
        </p:txBody>
      </p:sp>
      <p:sp>
        <p:nvSpPr>
          <p:cNvPr id="178" name="Shape 178"/>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179" name="Shape 179"/>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180" name="Shape 180"/>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181" name="Shape 181"/>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82" name="Shape 182"/>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183" name="Shape 183"/>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184" name="Shape 184"/>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185" name="Shape 185"/>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86" name="Shape 186"/>
          <p:cNvSpPr/>
          <p:nvPr>
            <p:ph type="title" idx="4294967295"/>
          </p:nvPr>
        </p:nvSpPr>
        <p:spPr>
          <a:prstGeom prst="rect">
            <a:avLst/>
          </a:prstGeom>
        </p:spPr>
        <p:txBody>
          <a:bodyPr/>
          <a:lstStyle/>
          <a:p>
            <a:pPr lvl="0">
              <a:defRPr sz="1800"/>
            </a:pPr>
            <a:r>
              <a:rPr sz="8000"/>
              <a:t>Pass 0</a:t>
            </a:r>
          </a:p>
        </p:txBody>
      </p:sp>
      <p:sp>
        <p:nvSpPr>
          <p:cNvPr id="187" name="Shape 187"/>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Shape 189"/>
          <p:cNvSpPr/>
          <p:nvPr/>
        </p:nvSpPr>
        <p:spPr>
          <a:xfrm>
            <a:off x="11125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190" name="Shape 190"/>
          <p:cNvSpPr/>
          <p:nvPr/>
        </p:nvSpPr>
        <p:spPr>
          <a:xfrm>
            <a:off x="11125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2,6</a:t>
            </a:r>
          </a:p>
        </p:txBody>
      </p:sp>
      <p:sp>
        <p:nvSpPr>
          <p:cNvPr id="191" name="Shape 191"/>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192" name="Shape 192"/>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193" name="Shape 193"/>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194" name="Shape 194"/>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195" name="Shape 195"/>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196" name="Shape 196"/>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197" name="Shape 197"/>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198" name="Shape 198"/>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199" name="Shape 199"/>
          <p:cNvSpPr/>
          <p:nvPr>
            <p:ph type="title" idx="4294967295"/>
          </p:nvPr>
        </p:nvSpPr>
        <p:spPr>
          <a:prstGeom prst="rect">
            <a:avLst/>
          </a:prstGeom>
        </p:spPr>
        <p:txBody>
          <a:bodyPr/>
          <a:lstStyle/>
          <a:p>
            <a:pPr lvl="0">
              <a:defRPr sz="1800"/>
            </a:pPr>
            <a:r>
              <a:rPr sz="8000"/>
              <a:t>Pass 0</a:t>
            </a:r>
          </a:p>
        </p:txBody>
      </p:sp>
      <p:sp>
        <p:nvSpPr>
          <p:cNvPr id="200" name="Shape 200"/>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5" name="IMG_0965.jpeg"/>
          <p:cNvPicPr/>
          <p:nvPr/>
        </p:nvPicPr>
        <p:blipFill>
          <a:blip r:embed="rId2">
            <a:extLst/>
          </a:blip>
          <a:stretch>
            <a:fillRect/>
          </a:stretch>
        </p:blipFill>
        <p:spPr>
          <a:xfrm>
            <a:off x="0" y="0"/>
            <a:ext cx="13004800" cy="9753600"/>
          </a:xfrm>
          <a:prstGeom prst="rect">
            <a:avLst/>
          </a:prstGeom>
          <a:ln w="12700">
            <a:miter lim="400000"/>
          </a:ln>
        </p:spPr>
      </p:pic>
      <p:sp>
        <p:nvSpPr>
          <p:cNvPr id="36" name="Shape 36"/>
          <p:cNvSpPr/>
          <p:nvPr/>
        </p:nvSpPr>
        <p:spPr>
          <a:xfrm>
            <a:off x="-161126" y="102867"/>
            <a:ext cx="13327053" cy="1304469"/>
          </a:xfrm>
          <a:prstGeom prst="rect">
            <a:avLst/>
          </a:prstGeom>
          <a:solidFill>
            <a:srgbClr val="FFFFFF">
              <a:alpha val="72000"/>
            </a:srgbClr>
          </a:solidFill>
          <a:ln w="12700">
            <a:miter lim="400000"/>
          </a:ln>
        </p:spPr>
        <p:txBody>
          <a:bodyPr lIns="0" tIns="0" rIns="0" bIns="0" anchor="ctr"/>
          <a:lstStyle/>
          <a:p>
            <a:pPr lvl="0">
              <a:defRPr sz="2400">
                <a:solidFill>
                  <a:srgbClr val="FFFFFF"/>
                </a:solidFill>
              </a:defRPr>
            </a:pPr>
          </a:p>
        </p:txBody>
      </p:sp>
      <p:sp>
        <p:nvSpPr>
          <p:cNvPr id="37" name="Shape 37"/>
          <p:cNvSpPr/>
          <p:nvPr/>
        </p:nvSpPr>
        <p:spPr>
          <a:xfrm>
            <a:off x="-2418858" y="158201"/>
            <a:ext cx="17842515"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7200"/>
            </a:lvl1pPr>
          </a:lstStyle>
          <a:p>
            <a:pPr lvl="0">
              <a:defRPr sz="1800"/>
            </a:pPr>
            <a:r>
              <a:rPr sz="7200"/>
              <a:t>Michelle Nguyen</a:t>
            </a:r>
          </a:p>
        </p:txBody>
      </p:sp>
      <p:sp>
        <p:nvSpPr>
          <p:cNvPr id="38" name="Shape 38"/>
          <p:cNvSpPr/>
          <p:nvPr/>
        </p:nvSpPr>
        <p:spPr>
          <a:xfrm>
            <a:off x="-161126" y="5546933"/>
            <a:ext cx="13327053" cy="3834944"/>
          </a:xfrm>
          <a:prstGeom prst="rect">
            <a:avLst/>
          </a:prstGeom>
          <a:solidFill>
            <a:srgbClr val="FFFFFF">
              <a:alpha val="71869"/>
            </a:srgbClr>
          </a:solidFill>
          <a:ln w="12700">
            <a:miter lim="400000"/>
          </a:ln>
        </p:spPr>
        <p:txBody>
          <a:bodyPr lIns="0" tIns="0" rIns="0" bIns="0" anchor="ctr"/>
          <a:lstStyle/>
          <a:p>
            <a:pPr lvl="0">
              <a:defRPr sz="2400">
                <a:solidFill>
                  <a:srgbClr val="FFFFFF"/>
                </a:solidFill>
              </a:defRPr>
            </a:pPr>
          </a:p>
        </p:txBody>
      </p:sp>
      <p:pic>
        <p:nvPicPr>
          <p:cNvPr id="39" name="pasted-image.png"/>
          <p:cNvPicPr/>
          <p:nvPr/>
        </p:nvPicPr>
        <p:blipFill>
          <a:blip r:embed="rId3">
            <a:extLst/>
          </a:blip>
          <a:stretch>
            <a:fillRect/>
          </a:stretch>
        </p:blipFill>
        <p:spPr>
          <a:xfrm>
            <a:off x="2055283" y="7425266"/>
            <a:ext cx="2857721" cy="1574315"/>
          </a:xfrm>
          <a:prstGeom prst="rect">
            <a:avLst/>
          </a:prstGeom>
          <a:ln w="12700">
            <a:miter lim="400000"/>
          </a:ln>
        </p:spPr>
      </p:pic>
      <p:pic>
        <p:nvPicPr>
          <p:cNvPr id="40" name="pasted-image.png"/>
          <p:cNvPicPr/>
          <p:nvPr/>
        </p:nvPicPr>
        <p:blipFill>
          <a:blip r:embed="rId4">
            <a:extLst/>
          </a:blip>
          <a:stretch>
            <a:fillRect/>
          </a:stretch>
        </p:blipFill>
        <p:spPr>
          <a:xfrm>
            <a:off x="558243" y="6080464"/>
            <a:ext cx="2996805" cy="1028701"/>
          </a:xfrm>
          <a:prstGeom prst="rect">
            <a:avLst/>
          </a:prstGeom>
          <a:ln w="12700">
            <a:miter lim="400000"/>
          </a:ln>
        </p:spPr>
      </p:pic>
      <p:pic>
        <p:nvPicPr>
          <p:cNvPr id="41" name="pasted-image.png"/>
          <p:cNvPicPr/>
          <p:nvPr/>
        </p:nvPicPr>
        <p:blipFill>
          <a:blip r:embed="rId5">
            <a:extLst/>
          </a:blip>
          <a:stretch>
            <a:fillRect/>
          </a:stretch>
        </p:blipFill>
        <p:spPr>
          <a:xfrm>
            <a:off x="5540317" y="5807764"/>
            <a:ext cx="1525985" cy="2316560"/>
          </a:xfrm>
          <a:prstGeom prst="rect">
            <a:avLst/>
          </a:prstGeom>
          <a:ln w="12700">
            <a:miter lim="400000"/>
          </a:ln>
        </p:spPr>
      </p:pic>
      <p:pic>
        <p:nvPicPr>
          <p:cNvPr id="42" name="pasted-image.png"/>
          <p:cNvPicPr/>
          <p:nvPr/>
        </p:nvPicPr>
        <p:blipFill>
          <a:blip r:embed="rId6">
            <a:extLst/>
          </a:blip>
          <a:stretch>
            <a:fillRect/>
          </a:stretch>
        </p:blipFill>
        <p:spPr>
          <a:xfrm>
            <a:off x="7815596" y="7830264"/>
            <a:ext cx="2673351" cy="1160464"/>
          </a:xfrm>
          <a:prstGeom prst="rect">
            <a:avLst/>
          </a:prstGeom>
          <a:ln w="12700">
            <a:miter lim="400000"/>
          </a:ln>
        </p:spPr>
      </p:pic>
      <p:pic>
        <p:nvPicPr>
          <p:cNvPr id="43" name="pasted-image.png"/>
          <p:cNvPicPr/>
          <p:nvPr/>
        </p:nvPicPr>
        <p:blipFill>
          <a:blip r:embed="rId7">
            <a:extLst/>
          </a:blip>
          <a:stretch>
            <a:fillRect/>
          </a:stretch>
        </p:blipFill>
        <p:spPr>
          <a:xfrm>
            <a:off x="9859212" y="5946287"/>
            <a:ext cx="2857722" cy="1585142"/>
          </a:xfrm>
          <a:prstGeom prst="rect">
            <a:avLst/>
          </a:prstGeom>
          <a:ln w="12700">
            <a:miter lim="400000"/>
          </a:ln>
        </p:spPr>
      </p:pic>
    </p:spTree>
  </p:cSld>
  <p:clrMapOvr>
    <a:masterClrMapping/>
  </p:clrMapOvr>
  <p:transitio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2" name="Shape 202"/>
          <p:cNvSpPr/>
          <p:nvPr/>
        </p:nvSpPr>
        <p:spPr>
          <a:xfrm>
            <a:off x="11125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203" name="Shape 203"/>
          <p:cNvSpPr/>
          <p:nvPr/>
        </p:nvSpPr>
        <p:spPr>
          <a:xfrm>
            <a:off x="11125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2,6</a:t>
            </a:r>
          </a:p>
        </p:txBody>
      </p:sp>
      <p:sp>
        <p:nvSpPr>
          <p:cNvPr id="204" name="Shape 204"/>
          <p:cNvSpPr/>
          <p:nvPr/>
        </p:nvSpPr>
        <p:spPr>
          <a:xfrm>
            <a:off x="6206306" y="503429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205" name="Shape 205"/>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206" name="Shape 206"/>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207" name="Shape 207"/>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08" name="Shape 208"/>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209" name="Shape 209"/>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210" name="Shape 210"/>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211" name="Shape 211"/>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12" name="Shape 212"/>
          <p:cNvSpPr/>
          <p:nvPr>
            <p:ph type="title" idx="4294967295"/>
          </p:nvPr>
        </p:nvSpPr>
        <p:spPr>
          <a:prstGeom prst="rect">
            <a:avLst/>
          </a:prstGeom>
        </p:spPr>
        <p:txBody>
          <a:bodyPr/>
          <a:lstStyle/>
          <a:p>
            <a:pPr lvl="0">
              <a:defRPr sz="1800"/>
            </a:pPr>
            <a:r>
              <a:rPr sz="8000"/>
              <a:t>Pass 0</a:t>
            </a:r>
          </a:p>
        </p:txBody>
      </p:sp>
      <p:sp>
        <p:nvSpPr>
          <p:cNvPr id="213" name="Shape 213"/>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5" name="Shape 215"/>
          <p:cNvSpPr/>
          <p:nvPr/>
        </p:nvSpPr>
        <p:spPr>
          <a:xfrm>
            <a:off x="11125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216" name="Shape 216"/>
          <p:cNvSpPr/>
          <p:nvPr/>
        </p:nvSpPr>
        <p:spPr>
          <a:xfrm>
            <a:off x="11125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2,6</a:t>
            </a:r>
          </a:p>
        </p:txBody>
      </p:sp>
      <p:sp>
        <p:nvSpPr>
          <p:cNvPr id="217" name="Shape 217"/>
          <p:cNvSpPr/>
          <p:nvPr/>
        </p:nvSpPr>
        <p:spPr>
          <a:xfrm>
            <a:off x="6206306" y="503429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218" name="Shape 218"/>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219" name="Shape 219"/>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220" name="Shape 220"/>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21" name="Shape 221"/>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222" name="Shape 222"/>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223" name="Shape 223"/>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224" name="Shape 224"/>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25" name="Shape 225"/>
          <p:cNvSpPr/>
          <p:nvPr>
            <p:ph type="title" idx="4294967295"/>
          </p:nvPr>
        </p:nvSpPr>
        <p:spPr>
          <a:prstGeom prst="rect">
            <a:avLst/>
          </a:prstGeom>
        </p:spPr>
        <p:txBody>
          <a:bodyPr/>
          <a:lstStyle/>
          <a:p>
            <a:pPr lvl="0">
              <a:defRPr sz="1800"/>
            </a:pPr>
            <a:r>
              <a:rPr sz="8000"/>
              <a:t>Pass 0</a:t>
            </a:r>
          </a:p>
        </p:txBody>
      </p:sp>
      <p:sp>
        <p:nvSpPr>
          <p:cNvPr id="226" name="Shape 226"/>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8" name="Shape 228"/>
          <p:cNvSpPr/>
          <p:nvPr/>
        </p:nvSpPr>
        <p:spPr>
          <a:xfrm>
            <a:off x="11125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229" name="Shape 229"/>
          <p:cNvSpPr/>
          <p:nvPr/>
        </p:nvSpPr>
        <p:spPr>
          <a:xfrm>
            <a:off x="11125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2,6</a:t>
            </a:r>
          </a:p>
        </p:txBody>
      </p:sp>
      <p:sp>
        <p:nvSpPr>
          <p:cNvPr id="230" name="Shape 230"/>
          <p:cNvSpPr/>
          <p:nvPr/>
        </p:nvSpPr>
        <p:spPr>
          <a:xfrm>
            <a:off x="11125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231" name="Shape 231"/>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232" name="Shape 232"/>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233" name="Shape 233"/>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34" name="Shape 234"/>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235" name="Shape 235"/>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236" name="Shape 236"/>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237" name="Shape 237"/>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38" name="Shape 238"/>
          <p:cNvSpPr/>
          <p:nvPr>
            <p:ph type="title" idx="4294967295"/>
          </p:nvPr>
        </p:nvSpPr>
        <p:spPr>
          <a:prstGeom prst="rect">
            <a:avLst/>
          </a:prstGeom>
        </p:spPr>
        <p:txBody>
          <a:bodyPr/>
          <a:lstStyle/>
          <a:p>
            <a:pPr lvl="0">
              <a:defRPr sz="1800"/>
            </a:pPr>
            <a:r>
              <a:rPr sz="8000"/>
              <a:t>Pass 0</a:t>
            </a:r>
          </a:p>
        </p:txBody>
      </p:sp>
      <p:sp>
        <p:nvSpPr>
          <p:cNvPr id="239" name="Shape 239"/>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1" name="Shape 241"/>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42" name="Shape 242"/>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43" name="Shape 243"/>
          <p:cNvSpPr/>
          <p:nvPr>
            <p:ph type="title" idx="4294967295"/>
          </p:nvPr>
        </p:nvSpPr>
        <p:spPr>
          <a:prstGeom prst="rect">
            <a:avLst/>
          </a:prstGeom>
        </p:spPr>
        <p:txBody>
          <a:bodyPr/>
          <a:lstStyle/>
          <a:p>
            <a:pPr lvl="0">
              <a:defRPr sz="1800"/>
            </a:pPr>
            <a:r>
              <a:rPr sz="8000"/>
              <a:t>Pass 0</a:t>
            </a:r>
          </a:p>
        </p:txBody>
      </p:sp>
      <p:sp>
        <p:nvSpPr>
          <p:cNvPr id="244" name="Shape 244"/>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245" name="Shape 245"/>
          <p:cNvSpPr/>
          <p:nvPr/>
        </p:nvSpPr>
        <p:spPr>
          <a:xfrm>
            <a:off x="11125200" y="309668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246" name="Shape 246"/>
          <p:cNvSpPr/>
          <p:nvPr/>
        </p:nvSpPr>
        <p:spPr>
          <a:xfrm>
            <a:off x="11125200" y="392218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2,6</a:t>
            </a:r>
          </a:p>
        </p:txBody>
      </p:sp>
      <p:sp>
        <p:nvSpPr>
          <p:cNvPr id="247" name="Shape 247"/>
          <p:cNvSpPr/>
          <p:nvPr/>
        </p:nvSpPr>
        <p:spPr>
          <a:xfrm>
            <a:off x="11125200" y="474768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248" name="Shape 248"/>
          <p:cNvSpPr/>
          <p:nvPr/>
        </p:nvSpPr>
        <p:spPr>
          <a:xfrm>
            <a:off x="11125200" y="557318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249" name="Shape 249"/>
          <p:cNvSpPr/>
          <p:nvPr/>
        </p:nvSpPr>
        <p:spPr>
          <a:xfrm>
            <a:off x="11125200" y="639868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250" name="Shape 250"/>
          <p:cNvSpPr/>
          <p:nvPr/>
        </p:nvSpPr>
        <p:spPr>
          <a:xfrm>
            <a:off x="11125200" y="722418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251" name="Shape 251"/>
          <p:cNvSpPr/>
          <p:nvPr/>
        </p:nvSpPr>
        <p:spPr>
          <a:xfrm>
            <a:off x="11125200" y="804968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252" name="Shape 252"/>
          <p:cNvSpPr/>
          <p:nvPr/>
        </p:nvSpPr>
        <p:spPr>
          <a:xfrm>
            <a:off x="11125200" y="887518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Tree>
  </p:cSld>
  <p:clrMapOvr>
    <a:masterClrMapping/>
  </p:clrMapOvr>
  <p:transitio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4" name="Shape 254"/>
          <p:cNvSpPr/>
          <p:nvPr/>
        </p:nvSpPr>
        <p:spPr>
          <a:xfrm>
            <a:off x="1346200"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255" name="Shape 255"/>
          <p:cNvSpPr/>
          <p:nvPr/>
        </p:nvSpPr>
        <p:spPr>
          <a:xfrm>
            <a:off x="1346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6,2</a:t>
            </a:r>
          </a:p>
        </p:txBody>
      </p:sp>
      <p:sp>
        <p:nvSpPr>
          <p:cNvPr id="256" name="Shape 256"/>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257" name="Shape 257"/>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258" name="Shape 258"/>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259" name="Shape 259"/>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60" name="Shape 260"/>
          <p:cNvSpPr/>
          <p:nvPr/>
        </p:nvSpPr>
        <p:spPr>
          <a:xfrm>
            <a:off x="3092221" y="1187450"/>
            <a:ext cx="148635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Pass 0</a:t>
            </a:r>
          </a:p>
        </p:txBody>
      </p:sp>
      <p:sp>
        <p:nvSpPr>
          <p:cNvPr id="261" name="Shape 261"/>
          <p:cNvSpPr/>
          <p:nvPr/>
        </p:nvSpPr>
        <p:spPr>
          <a:xfrm>
            <a:off x="3539306"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262" name="Shape 262"/>
          <p:cNvSpPr/>
          <p:nvPr/>
        </p:nvSpPr>
        <p:spPr>
          <a:xfrm>
            <a:off x="3539306"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2,6</a:t>
            </a:r>
          </a:p>
        </p:txBody>
      </p:sp>
      <p:sp>
        <p:nvSpPr>
          <p:cNvPr id="263" name="Shape 263"/>
          <p:cNvSpPr/>
          <p:nvPr/>
        </p:nvSpPr>
        <p:spPr>
          <a:xfrm>
            <a:off x="3539306"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264" name="Shape 264"/>
          <p:cNvSpPr/>
          <p:nvPr/>
        </p:nvSpPr>
        <p:spPr>
          <a:xfrm>
            <a:off x="3539306"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265" name="Shape 265"/>
          <p:cNvSpPr/>
          <p:nvPr/>
        </p:nvSpPr>
        <p:spPr>
          <a:xfrm>
            <a:off x="3539306"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266" name="Shape 266"/>
          <p:cNvSpPr/>
          <p:nvPr/>
        </p:nvSpPr>
        <p:spPr>
          <a:xfrm>
            <a:off x="2956661" y="8870949"/>
            <a:ext cx="1757478"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1 page runs</a:t>
            </a:r>
          </a:p>
        </p:txBody>
      </p:sp>
      <p:sp>
        <p:nvSpPr>
          <p:cNvPr id="267" name="Shape 267"/>
          <p:cNvSpPr/>
          <p:nvPr/>
        </p:nvSpPr>
        <p:spPr>
          <a:xfrm>
            <a:off x="3539306" y="6394450"/>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268" name="Shape 268"/>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269" name="Shape 269"/>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270" name="Shape 270"/>
          <p:cNvSpPr/>
          <p:nvPr/>
        </p:nvSpPr>
        <p:spPr>
          <a:xfrm>
            <a:off x="3539306"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271" name="Shape 271"/>
          <p:cNvSpPr/>
          <p:nvPr/>
        </p:nvSpPr>
        <p:spPr>
          <a:xfrm>
            <a:off x="3539306" y="8045450"/>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
        <p:nvSpPr>
          <p:cNvPr id="272" name="Shape 272"/>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Tree>
  </p:cSld>
  <p:clrMapOvr>
    <a:masterClrMapping/>
  </p:clrMapOvr>
  <p:transitio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4" name="Shape 274"/>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75" name="Shape 275"/>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76" name="Shape 276"/>
          <p:cNvSpPr/>
          <p:nvPr>
            <p:ph type="title" idx="4294967295"/>
          </p:nvPr>
        </p:nvSpPr>
        <p:spPr>
          <a:prstGeom prst="rect">
            <a:avLst/>
          </a:prstGeom>
        </p:spPr>
        <p:txBody>
          <a:bodyPr/>
          <a:lstStyle/>
          <a:p>
            <a:pPr lvl="0">
              <a:defRPr sz="1800"/>
            </a:pPr>
            <a:r>
              <a:rPr sz="8000"/>
              <a:t>Pass 1</a:t>
            </a:r>
          </a:p>
        </p:txBody>
      </p:sp>
      <p:sp>
        <p:nvSpPr>
          <p:cNvPr id="277" name="Shape 277"/>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278" name="Shape 278"/>
          <p:cNvSpPr/>
          <p:nvPr/>
        </p:nvSpPr>
        <p:spPr>
          <a:xfrm>
            <a:off x="1346200" y="2145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279" name="Shape 279"/>
          <p:cNvSpPr/>
          <p:nvPr/>
        </p:nvSpPr>
        <p:spPr>
          <a:xfrm>
            <a:off x="1346200" y="29705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2,6</a:t>
            </a:r>
          </a:p>
        </p:txBody>
      </p:sp>
      <p:sp>
        <p:nvSpPr>
          <p:cNvPr id="280" name="Shape 280"/>
          <p:cNvSpPr/>
          <p:nvPr/>
        </p:nvSpPr>
        <p:spPr>
          <a:xfrm>
            <a:off x="1346200" y="3796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281" name="Shape 281"/>
          <p:cNvSpPr/>
          <p:nvPr/>
        </p:nvSpPr>
        <p:spPr>
          <a:xfrm>
            <a:off x="1346200" y="46215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282" name="Shape 282"/>
          <p:cNvSpPr/>
          <p:nvPr/>
        </p:nvSpPr>
        <p:spPr>
          <a:xfrm>
            <a:off x="1346200" y="5447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283" name="Shape 283"/>
          <p:cNvSpPr/>
          <p:nvPr/>
        </p:nvSpPr>
        <p:spPr>
          <a:xfrm>
            <a:off x="1346200" y="6272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284" name="Shape 284"/>
          <p:cNvSpPr/>
          <p:nvPr/>
        </p:nvSpPr>
        <p:spPr>
          <a:xfrm>
            <a:off x="1346200" y="7098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285" name="Shape 285"/>
          <p:cNvSpPr/>
          <p:nvPr/>
        </p:nvSpPr>
        <p:spPr>
          <a:xfrm>
            <a:off x="1346200" y="7923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
        <p:nvSpPr>
          <p:cNvPr id="286" name="Shape 286"/>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287" name="Shape 287"/>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288" name="Shape 288"/>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89" name="Shape 289"/>
          <p:cNvSpPr/>
          <p:nvPr/>
        </p:nvSpPr>
        <p:spPr>
          <a:xfrm>
            <a:off x="5216963" y="4169841"/>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290" name="Shape 290"/>
          <p:cNvSpPr/>
          <p:nvPr/>
        </p:nvSpPr>
        <p:spPr>
          <a:xfrm>
            <a:off x="5216963" y="5905508"/>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291" name="Shape 291"/>
          <p:cNvSpPr/>
          <p:nvPr/>
        </p:nvSpPr>
        <p:spPr>
          <a:xfrm>
            <a:off x="7629962" y="4787908"/>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3" name="Shape 293"/>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294" name="Shape 294"/>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295" name="Shape 295"/>
          <p:cNvSpPr/>
          <p:nvPr>
            <p:ph type="title" idx="4294967295"/>
          </p:nvPr>
        </p:nvSpPr>
        <p:spPr>
          <a:prstGeom prst="rect">
            <a:avLst/>
          </a:prstGeom>
        </p:spPr>
        <p:txBody>
          <a:bodyPr/>
          <a:lstStyle/>
          <a:p>
            <a:pPr lvl="0">
              <a:defRPr sz="1800"/>
            </a:pPr>
            <a:r>
              <a:rPr sz="8000"/>
              <a:t>Pass 1</a:t>
            </a:r>
          </a:p>
        </p:txBody>
      </p:sp>
      <p:sp>
        <p:nvSpPr>
          <p:cNvPr id="296" name="Shape 296"/>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297" name="Shape 297"/>
          <p:cNvSpPr/>
          <p:nvPr/>
        </p:nvSpPr>
        <p:spPr>
          <a:xfrm>
            <a:off x="1346200" y="3796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298" name="Shape 298"/>
          <p:cNvSpPr/>
          <p:nvPr/>
        </p:nvSpPr>
        <p:spPr>
          <a:xfrm>
            <a:off x="1346200" y="46215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299" name="Shape 299"/>
          <p:cNvSpPr/>
          <p:nvPr/>
        </p:nvSpPr>
        <p:spPr>
          <a:xfrm>
            <a:off x="1346200" y="5447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00" name="Shape 300"/>
          <p:cNvSpPr/>
          <p:nvPr/>
        </p:nvSpPr>
        <p:spPr>
          <a:xfrm>
            <a:off x="1346200" y="6272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01" name="Shape 301"/>
          <p:cNvSpPr/>
          <p:nvPr/>
        </p:nvSpPr>
        <p:spPr>
          <a:xfrm>
            <a:off x="1346200" y="7098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302" name="Shape 302"/>
          <p:cNvSpPr/>
          <p:nvPr/>
        </p:nvSpPr>
        <p:spPr>
          <a:xfrm>
            <a:off x="1346200" y="7923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
        <p:nvSpPr>
          <p:cNvPr id="303" name="Shape 303"/>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304" name="Shape 304"/>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305" name="Shape 305"/>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306" name="Shape 306"/>
          <p:cNvSpPr/>
          <p:nvPr/>
        </p:nvSpPr>
        <p:spPr>
          <a:xfrm>
            <a:off x="5216963" y="4169841"/>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307" name="Shape 307"/>
          <p:cNvSpPr/>
          <p:nvPr/>
        </p:nvSpPr>
        <p:spPr>
          <a:xfrm>
            <a:off x="5216963" y="5905508"/>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2,6</a:t>
            </a:r>
          </a:p>
        </p:txBody>
      </p:sp>
      <p:sp>
        <p:nvSpPr>
          <p:cNvPr id="308" name="Shape 308"/>
          <p:cNvSpPr/>
          <p:nvPr/>
        </p:nvSpPr>
        <p:spPr>
          <a:xfrm>
            <a:off x="7629962" y="4787908"/>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0" name="Shape 310"/>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311" name="Shape 311"/>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312" name="Shape 312"/>
          <p:cNvSpPr/>
          <p:nvPr>
            <p:ph type="title" idx="4294967295"/>
          </p:nvPr>
        </p:nvSpPr>
        <p:spPr>
          <a:prstGeom prst="rect">
            <a:avLst/>
          </a:prstGeom>
        </p:spPr>
        <p:txBody>
          <a:bodyPr/>
          <a:lstStyle/>
          <a:p>
            <a:pPr lvl="0">
              <a:defRPr sz="1800"/>
            </a:pPr>
            <a:r>
              <a:rPr sz="8000"/>
              <a:t>Pass 1</a:t>
            </a:r>
          </a:p>
        </p:txBody>
      </p:sp>
      <p:sp>
        <p:nvSpPr>
          <p:cNvPr id="313" name="Shape 313"/>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314" name="Shape 314"/>
          <p:cNvSpPr/>
          <p:nvPr/>
        </p:nvSpPr>
        <p:spPr>
          <a:xfrm>
            <a:off x="1346200" y="3796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315" name="Shape 315"/>
          <p:cNvSpPr/>
          <p:nvPr/>
        </p:nvSpPr>
        <p:spPr>
          <a:xfrm>
            <a:off x="1346200" y="46215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316" name="Shape 316"/>
          <p:cNvSpPr/>
          <p:nvPr/>
        </p:nvSpPr>
        <p:spPr>
          <a:xfrm>
            <a:off x="1346200" y="5447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17" name="Shape 317"/>
          <p:cNvSpPr/>
          <p:nvPr/>
        </p:nvSpPr>
        <p:spPr>
          <a:xfrm>
            <a:off x="1346200" y="6272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18" name="Shape 318"/>
          <p:cNvSpPr/>
          <p:nvPr/>
        </p:nvSpPr>
        <p:spPr>
          <a:xfrm>
            <a:off x="1346200" y="7098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319" name="Shape 319"/>
          <p:cNvSpPr/>
          <p:nvPr/>
        </p:nvSpPr>
        <p:spPr>
          <a:xfrm>
            <a:off x="1346200" y="7923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
        <p:nvSpPr>
          <p:cNvPr id="320" name="Shape 320"/>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321" name="Shape 321"/>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322" name="Shape 322"/>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323" name="Shape 323"/>
          <p:cNvSpPr/>
          <p:nvPr/>
        </p:nvSpPr>
        <p:spPr>
          <a:xfrm>
            <a:off x="5216963" y="4169841"/>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324" name="Shape 324"/>
          <p:cNvSpPr/>
          <p:nvPr/>
        </p:nvSpPr>
        <p:spPr>
          <a:xfrm>
            <a:off x="5216963" y="5905508"/>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a:t>
            </a:r>
          </a:p>
        </p:txBody>
      </p:sp>
      <p:sp>
        <p:nvSpPr>
          <p:cNvPr id="325" name="Shape 325"/>
          <p:cNvSpPr/>
          <p:nvPr/>
        </p:nvSpPr>
        <p:spPr>
          <a:xfrm>
            <a:off x="7629962" y="4787908"/>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Tree>
  </p:cSld>
  <p:clrMapOvr>
    <a:masterClrMapping/>
  </p:clrMapOvr>
  <p:transitio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7" name="Shape 327"/>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328" name="Shape 328"/>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329" name="Shape 329"/>
          <p:cNvSpPr/>
          <p:nvPr>
            <p:ph type="title" idx="4294967295"/>
          </p:nvPr>
        </p:nvSpPr>
        <p:spPr>
          <a:prstGeom prst="rect">
            <a:avLst/>
          </a:prstGeom>
        </p:spPr>
        <p:txBody>
          <a:bodyPr/>
          <a:lstStyle/>
          <a:p>
            <a:pPr lvl="0">
              <a:defRPr sz="1800"/>
            </a:pPr>
            <a:r>
              <a:rPr sz="8000"/>
              <a:t>Pass 1</a:t>
            </a:r>
          </a:p>
        </p:txBody>
      </p:sp>
      <p:sp>
        <p:nvSpPr>
          <p:cNvPr id="330" name="Shape 330"/>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331" name="Shape 331"/>
          <p:cNvSpPr/>
          <p:nvPr/>
        </p:nvSpPr>
        <p:spPr>
          <a:xfrm>
            <a:off x="1346200" y="3796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332" name="Shape 332"/>
          <p:cNvSpPr/>
          <p:nvPr/>
        </p:nvSpPr>
        <p:spPr>
          <a:xfrm>
            <a:off x="1346200" y="46215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333" name="Shape 333"/>
          <p:cNvSpPr/>
          <p:nvPr/>
        </p:nvSpPr>
        <p:spPr>
          <a:xfrm>
            <a:off x="1346200" y="5447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34" name="Shape 334"/>
          <p:cNvSpPr/>
          <p:nvPr/>
        </p:nvSpPr>
        <p:spPr>
          <a:xfrm>
            <a:off x="1346200" y="6272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35" name="Shape 335"/>
          <p:cNvSpPr/>
          <p:nvPr/>
        </p:nvSpPr>
        <p:spPr>
          <a:xfrm>
            <a:off x="1346200" y="7098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336" name="Shape 336"/>
          <p:cNvSpPr/>
          <p:nvPr/>
        </p:nvSpPr>
        <p:spPr>
          <a:xfrm>
            <a:off x="1346200" y="7923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
        <p:nvSpPr>
          <p:cNvPr id="337" name="Shape 337"/>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338" name="Shape 338"/>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339" name="Shape 339"/>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340" name="Shape 340"/>
          <p:cNvSpPr/>
          <p:nvPr/>
        </p:nvSpPr>
        <p:spPr>
          <a:xfrm>
            <a:off x="5216963" y="4169841"/>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a:t>
            </a:r>
          </a:p>
        </p:txBody>
      </p:sp>
      <p:sp>
        <p:nvSpPr>
          <p:cNvPr id="341" name="Shape 341"/>
          <p:cNvSpPr/>
          <p:nvPr/>
        </p:nvSpPr>
        <p:spPr>
          <a:xfrm>
            <a:off x="5216963" y="5905508"/>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a:t>
            </a:r>
          </a:p>
        </p:txBody>
      </p:sp>
      <p:sp>
        <p:nvSpPr>
          <p:cNvPr id="342" name="Shape 342"/>
          <p:cNvSpPr/>
          <p:nvPr/>
        </p:nvSpPr>
        <p:spPr>
          <a:xfrm>
            <a:off x="7629962" y="4787908"/>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Tree>
  </p:cSld>
  <p:clrMapOvr>
    <a:masterClrMapping/>
  </p:clrMapOvr>
  <p:transitio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4" name="Shape 344"/>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345" name="Shape 345"/>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346" name="Shape 346"/>
          <p:cNvSpPr/>
          <p:nvPr>
            <p:ph type="title" idx="4294967295"/>
          </p:nvPr>
        </p:nvSpPr>
        <p:spPr>
          <a:prstGeom prst="rect">
            <a:avLst/>
          </a:prstGeom>
        </p:spPr>
        <p:txBody>
          <a:bodyPr/>
          <a:lstStyle/>
          <a:p>
            <a:pPr lvl="0">
              <a:defRPr sz="1800"/>
            </a:pPr>
            <a:r>
              <a:rPr sz="8000"/>
              <a:t>Pass 1</a:t>
            </a:r>
          </a:p>
        </p:txBody>
      </p:sp>
      <p:sp>
        <p:nvSpPr>
          <p:cNvPr id="347" name="Shape 347"/>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348" name="Shape 348"/>
          <p:cNvSpPr/>
          <p:nvPr/>
        </p:nvSpPr>
        <p:spPr>
          <a:xfrm>
            <a:off x="1346200" y="3796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349" name="Shape 349"/>
          <p:cNvSpPr/>
          <p:nvPr/>
        </p:nvSpPr>
        <p:spPr>
          <a:xfrm>
            <a:off x="1346200" y="46215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350" name="Shape 350"/>
          <p:cNvSpPr/>
          <p:nvPr/>
        </p:nvSpPr>
        <p:spPr>
          <a:xfrm>
            <a:off x="1346200" y="5447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51" name="Shape 351"/>
          <p:cNvSpPr/>
          <p:nvPr/>
        </p:nvSpPr>
        <p:spPr>
          <a:xfrm>
            <a:off x="1346200" y="6272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52" name="Shape 352"/>
          <p:cNvSpPr/>
          <p:nvPr/>
        </p:nvSpPr>
        <p:spPr>
          <a:xfrm>
            <a:off x="1346200" y="7098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353" name="Shape 353"/>
          <p:cNvSpPr/>
          <p:nvPr/>
        </p:nvSpPr>
        <p:spPr>
          <a:xfrm>
            <a:off x="1346200" y="7923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
        <p:nvSpPr>
          <p:cNvPr id="354" name="Shape 354"/>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355" name="Shape 355"/>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356" name="Shape 356"/>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357" name="Shape 357"/>
          <p:cNvSpPr/>
          <p:nvPr/>
        </p:nvSpPr>
        <p:spPr>
          <a:xfrm>
            <a:off x="5216963" y="4169841"/>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a:t>
            </a:r>
          </a:p>
        </p:txBody>
      </p:sp>
      <p:sp>
        <p:nvSpPr>
          <p:cNvPr id="358" name="Shape 358"/>
          <p:cNvSpPr/>
          <p:nvPr/>
        </p:nvSpPr>
        <p:spPr>
          <a:xfrm>
            <a:off x="5216963" y="5905508"/>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a:t>
            </a:r>
          </a:p>
        </p:txBody>
      </p:sp>
      <p:sp>
        <p:nvSpPr>
          <p:cNvPr id="359" name="Shape 359"/>
          <p:cNvSpPr/>
          <p:nvPr/>
        </p:nvSpPr>
        <p:spPr>
          <a:xfrm>
            <a:off x="7629962" y="4787908"/>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360" name="Shape 360"/>
          <p:cNvSpPr/>
          <p:nvPr/>
        </p:nvSpPr>
        <p:spPr>
          <a:xfrm>
            <a:off x="11125200" y="23482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5" name="Shape 45"/>
          <p:cNvSpPr/>
          <p:nvPr>
            <p:ph type="title"/>
          </p:nvPr>
        </p:nvSpPr>
        <p:spPr>
          <a:prstGeom prst="rect">
            <a:avLst/>
          </a:prstGeom>
        </p:spPr>
        <p:txBody>
          <a:bodyPr/>
          <a:lstStyle/>
          <a:p>
            <a:pPr lvl="0">
              <a:defRPr sz="1800"/>
            </a:pPr>
            <a:r>
              <a:rPr sz="8000"/>
              <a:t>Now it’s your turn!</a:t>
            </a:r>
          </a:p>
        </p:txBody>
      </p:sp>
      <p:sp>
        <p:nvSpPr>
          <p:cNvPr id="46" name="Shape 46"/>
          <p:cNvSpPr/>
          <p:nvPr>
            <p:ph type="body" idx="1"/>
          </p:nvPr>
        </p:nvSpPr>
        <p:spPr>
          <a:xfrm>
            <a:off x="952500" y="2609850"/>
            <a:ext cx="11099800" cy="6286500"/>
          </a:xfrm>
          <a:prstGeom prst="rect">
            <a:avLst/>
          </a:prstGeom>
        </p:spPr>
        <p:txBody>
          <a:bodyPr anchor="t"/>
          <a:lstStyle/>
          <a:p>
            <a:pPr lvl="0">
              <a:defRPr sz="1800"/>
            </a:pPr>
            <a:r>
              <a:rPr sz="3600"/>
              <a:t>Meet the people around you: name, major, year, interests, etc.</a:t>
            </a:r>
            <a:endParaRPr sz="3600"/>
          </a:p>
          <a:p>
            <a:pPr lvl="0">
              <a:defRPr sz="1800"/>
            </a:pPr>
            <a:r>
              <a:rPr sz="3600"/>
              <a:t>Partners are </a:t>
            </a:r>
            <a:r>
              <a:rPr b="1" sz="3600"/>
              <a:t>recommended </a:t>
            </a:r>
            <a:r>
              <a:rPr sz="3600"/>
              <a:t>in this course. If you don’t have one, take this opportunity to find one! </a:t>
            </a:r>
          </a:p>
        </p:txBody>
      </p:sp>
    </p:spTree>
  </p:cSld>
  <p:clrMapOvr>
    <a:masterClrMapping/>
  </p:clrMapOvr>
  <p:transitio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2" name="Shape 362"/>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363" name="Shape 363"/>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364" name="Shape 364"/>
          <p:cNvSpPr/>
          <p:nvPr>
            <p:ph type="title" idx="4294967295"/>
          </p:nvPr>
        </p:nvSpPr>
        <p:spPr>
          <a:prstGeom prst="rect">
            <a:avLst/>
          </a:prstGeom>
        </p:spPr>
        <p:txBody>
          <a:bodyPr/>
          <a:lstStyle/>
          <a:p>
            <a:pPr lvl="0">
              <a:defRPr sz="1800"/>
            </a:pPr>
            <a:r>
              <a:rPr sz="8000"/>
              <a:t>Pass 1</a:t>
            </a:r>
          </a:p>
        </p:txBody>
      </p:sp>
      <p:sp>
        <p:nvSpPr>
          <p:cNvPr id="365" name="Shape 365"/>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366" name="Shape 366"/>
          <p:cNvSpPr/>
          <p:nvPr/>
        </p:nvSpPr>
        <p:spPr>
          <a:xfrm>
            <a:off x="1346200" y="3796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367" name="Shape 367"/>
          <p:cNvSpPr/>
          <p:nvPr/>
        </p:nvSpPr>
        <p:spPr>
          <a:xfrm>
            <a:off x="1346200" y="46215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368" name="Shape 368"/>
          <p:cNvSpPr/>
          <p:nvPr/>
        </p:nvSpPr>
        <p:spPr>
          <a:xfrm>
            <a:off x="1346200" y="5447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69" name="Shape 369"/>
          <p:cNvSpPr/>
          <p:nvPr/>
        </p:nvSpPr>
        <p:spPr>
          <a:xfrm>
            <a:off x="1346200" y="6272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70" name="Shape 370"/>
          <p:cNvSpPr/>
          <p:nvPr/>
        </p:nvSpPr>
        <p:spPr>
          <a:xfrm>
            <a:off x="1346200" y="7098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371" name="Shape 371"/>
          <p:cNvSpPr/>
          <p:nvPr/>
        </p:nvSpPr>
        <p:spPr>
          <a:xfrm>
            <a:off x="1346200" y="7923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
        <p:nvSpPr>
          <p:cNvPr id="372" name="Shape 372"/>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373" name="Shape 373"/>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374" name="Shape 374"/>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375" name="Shape 375"/>
          <p:cNvSpPr/>
          <p:nvPr/>
        </p:nvSpPr>
        <p:spPr>
          <a:xfrm>
            <a:off x="5216963" y="4169841"/>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376" name="Shape 376"/>
          <p:cNvSpPr/>
          <p:nvPr/>
        </p:nvSpPr>
        <p:spPr>
          <a:xfrm>
            <a:off x="5216963" y="5905508"/>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377" name="Shape 377"/>
          <p:cNvSpPr/>
          <p:nvPr/>
        </p:nvSpPr>
        <p:spPr>
          <a:xfrm>
            <a:off x="7629962" y="4787908"/>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4,6</a:t>
            </a:r>
          </a:p>
        </p:txBody>
      </p:sp>
      <p:sp>
        <p:nvSpPr>
          <p:cNvPr id="378" name="Shape 378"/>
          <p:cNvSpPr/>
          <p:nvPr/>
        </p:nvSpPr>
        <p:spPr>
          <a:xfrm>
            <a:off x="11125200" y="23482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Tree>
  </p:cSld>
  <p:clrMapOvr>
    <a:masterClrMapping/>
  </p:clrMapOvr>
  <p:transitio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0" name="Shape 380"/>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381" name="Shape 381"/>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382" name="Shape 382"/>
          <p:cNvSpPr/>
          <p:nvPr>
            <p:ph type="title" idx="4294967295"/>
          </p:nvPr>
        </p:nvSpPr>
        <p:spPr>
          <a:prstGeom prst="rect">
            <a:avLst/>
          </a:prstGeom>
        </p:spPr>
        <p:txBody>
          <a:bodyPr/>
          <a:lstStyle/>
          <a:p>
            <a:pPr lvl="0">
              <a:defRPr sz="1800"/>
            </a:pPr>
            <a:r>
              <a:rPr sz="8000"/>
              <a:t>Pass 1</a:t>
            </a:r>
          </a:p>
        </p:txBody>
      </p:sp>
      <p:sp>
        <p:nvSpPr>
          <p:cNvPr id="383" name="Shape 383"/>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384" name="Shape 384"/>
          <p:cNvSpPr/>
          <p:nvPr/>
        </p:nvSpPr>
        <p:spPr>
          <a:xfrm>
            <a:off x="1346200" y="3796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385" name="Shape 385"/>
          <p:cNvSpPr/>
          <p:nvPr/>
        </p:nvSpPr>
        <p:spPr>
          <a:xfrm>
            <a:off x="1346200" y="46215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386" name="Shape 386"/>
          <p:cNvSpPr/>
          <p:nvPr/>
        </p:nvSpPr>
        <p:spPr>
          <a:xfrm>
            <a:off x="1346200" y="5447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87" name="Shape 387"/>
          <p:cNvSpPr/>
          <p:nvPr/>
        </p:nvSpPr>
        <p:spPr>
          <a:xfrm>
            <a:off x="1346200" y="6272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388" name="Shape 388"/>
          <p:cNvSpPr/>
          <p:nvPr/>
        </p:nvSpPr>
        <p:spPr>
          <a:xfrm>
            <a:off x="1346200" y="7098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389" name="Shape 389"/>
          <p:cNvSpPr/>
          <p:nvPr/>
        </p:nvSpPr>
        <p:spPr>
          <a:xfrm>
            <a:off x="1346200" y="7923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
        <p:nvSpPr>
          <p:cNvPr id="390" name="Shape 390"/>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391" name="Shape 391"/>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392" name="Shape 392"/>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393" name="Shape 393"/>
          <p:cNvSpPr/>
          <p:nvPr/>
        </p:nvSpPr>
        <p:spPr>
          <a:xfrm>
            <a:off x="5216963" y="4169841"/>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394" name="Shape 394"/>
          <p:cNvSpPr/>
          <p:nvPr/>
        </p:nvSpPr>
        <p:spPr>
          <a:xfrm>
            <a:off x="5216963" y="5905508"/>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395" name="Shape 395"/>
          <p:cNvSpPr/>
          <p:nvPr/>
        </p:nvSpPr>
        <p:spPr>
          <a:xfrm>
            <a:off x="7629962" y="4787908"/>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396" name="Shape 396"/>
          <p:cNvSpPr/>
          <p:nvPr/>
        </p:nvSpPr>
        <p:spPr>
          <a:xfrm>
            <a:off x="11125200" y="23482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397" name="Shape 397"/>
          <p:cNvSpPr/>
          <p:nvPr/>
        </p:nvSpPr>
        <p:spPr>
          <a:xfrm>
            <a:off x="11125200" y="296631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4,6</a:t>
            </a:r>
          </a:p>
        </p:txBody>
      </p:sp>
    </p:spTree>
  </p:cSld>
  <p:clrMapOvr>
    <a:masterClrMapping/>
  </p:clrMapOvr>
  <p:transition spd="med" advClick="1"/>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9" name="Shape 399"/>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400" name="Shape 400"/>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401" name="Shape 401"/>
          <p:cNvSpPr/>
          <p:nvPr>
            <p:ph type="title" idx="4294967295"/>
          </p:nvPr>
        </p:nvSpPr>
        <p:spPr>
          <a:prstGeom prst="rect">
            <a:avLst/>
          </a:prstGeom>
        </p:spPr>
        <p:txBody>
          <a:bodyPr/>
          <a:lstStyle/>
          <a:p>
            <a:pPr lvl="0">
              <a:defRPr sz="1800"/>
            </a:pPr>
            <a:r>
              <a:rPr sz="8000"/>
              <a:t>Pass 1</a:t>
            </a:r>
          </a:p>
        </p:txBody>
      </p:sp>
      <p:sp>
        <p:nvSpPr>
          <p:cNvPr id="402" name="Shape 402"/>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403" name="Shape 403"/>
          <p:cNvSpPr/>
          <p:nvPr/>
        </p:nvSpPr>
        <p:spPr>
          <a:xfrm>
            <a:off x="1346200" y="5447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404" name="Shape 404"/>
          <p:cNvSpPr/>
          <p:nvPr/>
        </p:nvSpPr>
        <p:spPr>
          <a:xfrm>
            <a:off x="1346200" y="6272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405" name="Shape 405"/>
          <p:cNvSpPr/>
          <p:nvPr/>
        </p:nvSpPr>
        <p:spPr>
          <a:xfrm>
            <a:off x="1346200" y="70980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406" name="Shape 406"/>
          <p:cNvSpPr/>
          <p:nvPr/>
        </p:nvSpPr>
        <p:spPr>
          <a:xfrm>
            <a:off x="1346200" y="7923543"/>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
        <p:nvSpPr>
          <p:cNvPr id="407" name="Shape 407"/>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408" name="Shape 408"/>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409" name="Shape 409"/>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410" name="Shape 410"/>
          <p:cNvSpPr/>
          <p:nvPr/>
        </p:nvSpPr>
        <p:spPr>
          <a:xfrm>
            <a:off x="5216963" y="4169841"/>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411" name="Shape 411"/>
          <p:cNvSpPr/>
          <p:nvPr/>
        </p:nvSpPr>
        <p:spPr>
          <a:xfrm>
            <a:off x="5216963" y="5905508"/>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412" name="Shape 412"/>
          <p:cNvSpPr/>
          <p:nvPr/>
        </p:nvSpPr>
        <p:spPr>
          <a:xfrm>
            <a:off x="7629962" y="4787908"/>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413" name="Shape 413"/>
          <p:cNvSpPr/>
          <p:nvPr/>
        </p:nvSpPr>
        <p:spPr>
          <a:xfrm>
            <a:off x="11125200" y="234824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414" name="Shape 414"/>
          <p:cNvSpPr/>
          <p:nvPr/>
        </p:nvSpPr>
        <p:spPr>
          <a:xfrm>
            <a:off x="11125200" y="296631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4,6</a:t>
            </a:r>
          </a:p>
        </p:txBody>
      </p:sp>
    </p:spTree>
  </p:cSld>
  <p:clrMapOvr>
    <a:masterClrMapping/>
  </p:clrMapOvr>
  <p:transition spd="med" advClick="1"/>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6" name="Shape 416"/>
          <p:cNvSpPr/>
          <p:nvPr/>
        </p:nvSpPr>
        <p:spPr>
          <a:xfrm>
            <a:off x="1346200"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417" name="Shape 417"/>
          <p:cNvSpPr/>
          <p:nvPr/>
        </p:nvSpPr>
        <p:spPr>
          <a:xfrm>
            <a:off x="1346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6,2</a:t>
            </a:r>
          </a:p>
        </p:txBody>
      </p:sp>
      <p:sp>
        <p:nvSpPr>
          <p:cNvPr id="418" name="Shape 418"/>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419" name="Shape 419"/>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420" name="Shape 420"/>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421" name="Shape 421"/>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422" name="Shape 422"/>
          <p:cNvSpPr/>
          <p:nvPr/>
        </p:nvSpPr>
        <p:spPr>
          <a:xfrm>
            <a:off x="3092221" y="1187450"/>
            <a:ext cx="148635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Pass 0</a:t>
            </a:r>
          </a:p>
        </p:txBody>
      </p:sp>
      <p:sp>
        <p:nvSpPr>
          <p:cNvPr id="423" name="Shape 423"/>
          <p:cNvSpPr/>
          <p:nvPr/>
        </p:nvSpPr>
        <p:spPr>
          <a:xfrm>
            <a:off x="3539306"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424" name="Shape 424"/>
          <p:cNvSpPr/>
          <p:nvPr/>
        </p:nvSpPr>
        <p:spPr>
          <a:xfrm>
            <a:off x="3539306"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2,6</a:t>
            </a:r>
          </a:p>
        </p:txBody>
      </p:sp>
      <p:sp>
        <p:nvSpPr>
          <p:cNvPr id="425" name="Shape 425"/>
          <p:cNvSpPr/>
          <p:nvPr/>
        </p:nvSpPr>
        <p:spPr>
          <a:xfrm>
            <a:off x="3539306"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426" name="Shape 426"/>
          <p:cNvSpPr/>
          <p:nvPr/>
        </p:nvSpPr>
        <p:spPr>
          <a:xfrm>
            <a:off x="3539306"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427" name="Shape 427"/>
          <p:cNvSpPr/>
          <p:nvPr/>
        </p:nvSpPr>
        <p:spPr>
          <a:xfrm>
            <a:off x="3539306"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428" name="Shape 428"/>
          <p:cNvSpPr/>
          <p:nvPr/>
        </p:nvSpPr>
        <p:spPr>
          <a:xfrm>
            <a:off x="2956661" y="8870949"/>
            <a:ext cx="1757478"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1 page runs</a:t>
            </a:r>
          </a:p>
        </p:txBody>
      </p:sp>
      <p:sp>
        <p:nvSpPr>
          <p:cNvPr id="429" name="Shape 429"/>
          <p:cNvSpPr/>
          <p:nvPr/>
        </p:nvSpPr>
        <p:spPr>
          <a:xfrm>
            <a:off x="5585936" y="1187450"/>
            <a:ext cx="148635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Pass 1</a:t>
            </a:r>
          </a:p>
        </p:txBody>
      </p:sp>
      <p:sp>
        <p:nvSpPr>
          <p:cNvPr id="430" name="Shape 430"/>
          <p:cNvSpPr/>
          <p:nvPr/>
        </p:nvSpPr>
        <p:spPr>
          <a:xfrm>
            <a:off x="6033021"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431" name="Shape 431"/>
          <p:cNvSpPr/>
          <p:nvPr/>
        </p:nvSpPr>
        <p:spPr>
          <a:xfrm>
            <a:off x="6033021" y="2851075"/>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4,6</a:t>
            </a:r>
          </a:p>
        </p:txBody>
      </p:sp>
      <p:sp>
        <p:nvSpPr>
          <p:cNvPr id="432" name="Shape 432"/>
          <p:cNvSpPr/>
          <p:nvPr/>
        </p:nvSpPr>
        <p:spPr>
          <a:xfrm>
            <a:off x="6033021"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4,7</a:t>
            </a:r>
          </a:p>
        </p:txBody>
      </p:sp>
      <p:sp>
        <p:nvSpPr>
          <p:cNvPr id="433" name="Shape 433"/>
          <p:cNvSpPr/>
          <p:nvPr/>
        </p:nvSpPr>
        <p:spPr>
          <a:xfrm>
            <a:off x="6033021" y="450636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434" name="Shape 434"/>
          <p:cNvSpPr/>
          <p:nvPr/>
        </p:nvSpPr>
        <p:spPr>
          <a:xfrm>
            <a:off x="6033021"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435" name="Shape 435"/>
          <p:cNvSpPr/>
          <p:nvPr/>
        </p:nvSpPr>
        <p:spPr>
          <a:xfrm>
            <a:off x="5450376" y="8870949"/>
            <a:ext cx="1757478"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2 page runs</a:t>
            </a:r>
          </a:p>
        </p:txBody>
      </p:sp>
      <p:sp>
        <p:nvSpPr>
          <p:cNvPr id="436" name="Shape 436"/>
          <p:cNvSpPr/>
          <p:nvPr/>
        </p:nvSpPr>
        <p:spPr>
          <a:xfrm>
            <a:off x="3539306" y="6394450"/>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437" name="Shape 437"/>
          <p:cNvSpPr/>
          <p:nvPr/>
        </p:nvSpPr>
        <p:spPr>
          <a:xfrm>
            <a:off x="6033021" y="6161658"/>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438" name="Shape 438"/>
          <p:cNvSpPr/>
          <p:nvPr/>
        </p:nvSpPr>
        <p:spPr>
          <a:xfrm>
            <a:off x="4209601" y="2611829"/>
            <a:ext cx="1568861" cy="178723"/>
          </a:xfrm>
          <a:prstGeom prst="line">
            <a:avLst/>
          </a:prstGeom>
          <a:ln w="25400">
            <a:solidFill/>
            <a:miter lim="400000"/>
            <a:tailEnd type="triangle"/>
          </a:ln>
        </p:spPr>
        <p:txBody>
          <a:bodyPr lIns="50800" tIns="50800" rIns="50800" bIns="50800" anchor="ctr"/>
          <a:lstStyle/>
          <a:p>
            <a:pPr lvl="0">
              <a:defRPr sz="2400"/>
            </a:pPr>
          </a:p>
        </p:txBody>
      </p:sp>
      <p:sp>
        <p:nvSpPr>
          <p:cNvPr id="439" name="Shape 439"/>
          <p:cNvSpPr/>
          <p:nvPr/>
        </p:nvSpPr>
        <p:spPr>
          <a:xfrm flipV="1">
            <a:off x="4210949" y="3035271"/>
            <a:ext cx="1567603" cy="424767"/>
          </a:xfrm>
          <a:prstGeom prst="line">
            <a:avLst/>
          </a:prstGeom>
          <a:ln w="25400">
            <a:solidFill/>
            <a:miter lim="400000"/>
            <a:tailEnd type="triangle"/>
          </a:ln>
        </p:spPr>
        <p:txBody>
          <a:bodyPr lIns="50800" tIns="50800" rIns="50800" bIns="50800" anchor="ctr"/>
          <a:lstStyle/>
          <a:p>
            <a:pPr lvl="0">
              <a:defRPr sz="2400"/>
            </a:pPr>
          </a:p>
        </p:txBody>
      </p:sp>
      <p:sp>
        <p:nvSpPr>
          <p:cNvPr id="440" name="Shape 440"/>
          <p:cNvSpPr/>
          <p:nvPr/>
        </p:nvSpPr>
        <p:spPr>
          <a:xfrm>
            <a:off x="4209870" y="4184067"/>
            <a:ext cx="1568861" cy="178724"/>
          </a:xfrm>
          <a:prstGeom prst="line">
            <a:avLst/>
          </a:prstGeom>
          <a:ln w="25400">
            <a:solidFill/>
            <a:miter lim="400000"/>
            <a:tailEnd type="triangle"/>
          </a:ln>
        </p:spPr>
        <p:txBody>
          <a:bodyPr lIns="50800" tIns="50800" rIns="50800" bIns="50800" anchor="ctr"/>
          <a:lstStyle/>
          <a:p>
            <a:pPr lvl="0">
              <a:defRPr sz="2400"/>
            </a:pPr>
          </a:p>
        </p:txBody>
      </p:sp>
      <p:sp>
        <p:nvSpPr>
          <p:cNvPr id="441" name="Shape 441"/>
          <p:cNvSpPr/>
          <p:nvPr/>
        </p:nvSpPr>
        <p:spPr>
          <a:xfrm flipV="1">
            <a:off x="4211217" y="4607510"/>
            <a:ext cx="1567603" cy="424767"/>
          </a:xfrm>
          <a:prstGeom prst="line">
            <a:avLst/>
          </a:prstGeom>
          <a:ln w="25400">
            <a:solidFill/>
            <a:miter lim="400000"/>
            <a:tailEnd type="triangle"/>
          </a:ln>
        </p:spPr>
        <p:txBody>
          <a:bodyPr lIns="50800" tIns="50800" rIns="50800" bIns="50800" anchor="ctr"/>
          <a:lstStyle/>
          <a:p>
            <a:pPr lvl="0">
              <a:defRPr sz="2400"/>
            </a:pPr>
          </a:p>
        </p:txBody>
      </p:sp>
      <p:sp>
        <p:nvSpPr>
          <p:cNvPr id="442" name="Shape 442"/>
          <p:cNvSpPr/>
          <p:nvPr/>
        </p:nvSpPr>
        <p:spPr>
          <a:xfrm>
            <a:off x="4209870" y="5913876"/>
            <a:ext cx="1568861" cy="178724"/>
          </a:xfrm>
          <a:prstGeom prst="line">
            <a:avLst/>
          </a:prstGeom>
          <a:ln w="25400">
            <a:solidFill/>
            <a:miter lim="400000"/>
            <a:tailEnd type="triangle"/>
          </a:ln>
        </p:spPr>
        <p:txBody>
          <a:bodyPr lIns="50800" tIns="50800" rIns="50800" bIns="50800" anchor="ctr"/>
          <a:lstStyle/>
          <a:p>
            <a:pPr lvl="0">
              <a:defRPr sz="2400"/>
            </a:pPr>
          </a:p>
        </p:txBody>
      </p:sp>
      <p:sp>
        <p:nvSpPr>
          <p:cNvPr id="443" name="Shape 443"/>
          <p:cNvSpPr/>
          <p:nvPr/>
        </p:nvSpPr>
        <p:spPr>
          <a:xfrm flipV="1">
            <a:off x="4211217" y="6337319"/>
            <a:ext cx="1567603" cy="424767"/>
          </a:xfrm>
          <a:prstGeom prst="line">
            <a:avLst/>
          </a:prstGeom>
          <a:ln w="25400">
            <a:solidFill/>
            <a:miter lim="400000"/>
            <a:tailEnd type="triangle"/>
          </a:ln>
        </p:spPr>
        <p:txBody>
          <a:bodyPr lIns="50800" tIns="50800" rIns="50800" bIns="50800" anchor="ctr"/>
          <a:lstStyle/>
          <a:p>
            <a:pPr lvl="0">
              <a:defRPr sz="2400"/>
            </a:pPr>
          </a:p>
        </p:txBody>
      </p:sp>
      <p:sp>
        <p:nvSpPr>
          <p:cNvPr id="444" name="Shape 444"/>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445" name="Shape 445"/>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446" name="Shape 446"/>
          <p:cNvSpPr/>
          <p:nvPr/>
        </p:nvSpPr>
        <p:spPr>
          <a:xfrm>
            <a:off x="3539306"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447" name="Shape 447"/>
          <p:cNvSpPr/>
          <p:nvPr/>
        </p:nvSpPr>
        <p:spPr>
          <a:xfrm>
            <a:off x="6033021"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448" name="Shape 448"/>
          <p:cNvSpPr/>
          <p:nvPr/>
        </p:nvSpPr>
        <p:spPr>
          <a:xfrm>
            <a:off x="3539306" y="8045450"/>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
        <p:nvSpPr>
          <p:cNvPr id="449" name="Shape 449"/>
          <p:cNvSpPr/>
          <p:nvPr/>
        </p:nvSpPr>
        <p:spPr>
          <a:xfrm>
            <a:off x="6033021" y="7812658"/>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450" name="Shape 450"/>
          <p:cNvSpPr/>
          <p:nvPr/>
        </p:nvSpPr>
        <p:spPr>
          <a:xfrm>
            <a:off x="4209870" y="7564876"/>
            <a:ext cx="1568861" cy="178724"/>
          </a:xfrm>
          <a:prstGeom prst="line">
            <a:avLst/>
          </a:prstGeom>
          <a:ln w="25400">
            <a:solidFill/>
            <a:miter lim="400000"/>
            <a:tailEnd type="triangle"/>
          </a:ln>
        </p:spPr>
        <p:txBody>
          <a:bodyPr lIns="50800" tIns="50800" rIns="50800" bIns="50800" anchor="ctr"/>
          <a:lstStyle/>
          <a:p>
            <a:pPr lvl="0">
              <a:defRPr sz="2400"/>
            </a:pPr>
          </a:p>
        </p:txBody>
      </p:sp>
      <p:sp>
        <p:nvSpPr>
          <p:cNvPr id="451" name="Shape 451"/>
          <p:cNvSpPr/>
          <p:nvPr/>
        </p:nvSpPr>
        <p:spPr>
          <a:xfrm flipV="1">
            <a:off x="4211217" y="7988319"/>
            <a:ext cx="1567603" cy="424767"/>
          </a:xfrm>
          <a:prstGeom prst="line">
            <a:avLst/>
          </a:prstGeom>
          <a:ln w="25400">
            <a:solidFill/>
            <a:miter lim="400000"/>
            <a:tailEnd type="triangle"/>
          </a:ln>
        </p:spPr>
        <p:txBody>
          <a:bodyPr lIns="50800" tIns="50800" rIns="50800" bIns="50800" anchor="ctr"/>
          <a:lstStyle/>
          <a:p>
            <a:pPr lvl="0">
              <a:defRPr sz="2400"/>
            </a:pPr>
          </a:p>
        </p:txBody>
      </p:sp>
      <p:sp>
        <p:nvSpPr>
          <p:cNvPr id="452" name="Shape 452"/>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Tree>
  </p:cSld>
  <p:clrMapOvr>
    <a:masterClrMapping/>
  </p:clrMapOvr>
  <p:transition spd="med" advClick="1"/>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54" name="Shape 454"/>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455" name="Shape 455"/>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456" name="Shape 456"/>
          <p:cNvSpPr/>
          <p:nvPr>
            <p:ph type="title" idx="4294967295"/>
          </p:nvPr>
        </p:nvSpPr>
        <p:spPr>
          <a:prstGeom prst="rect">
            <a:avLst/>
          </a:prstGeom>
        </p:spPr>
        <p:txBody>
          <a:bodyPr/>
          <a:lstStyle/>
          <a:p>
            <a:pPr lvl="0">
              <a:defRPr sz="1800"/>
            </a:pPr>
            <a:r>
              <a:rPr sz="8000"/>
              <a:t>Pass 2</a:t>
            </a:r>
          </a:p>
        </p:txBody>
      </p:sp>
      <p:sp>
        <p:nvSpPr>
          <p:cNvPr id="457" name="Shape 457"/>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458" name="Shape 458"/>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459" name="Shape 459"/>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460" name="Shape 460"/>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461" name="Shape 461"/>
          <p:cNvSpPr/>
          <p:nvPr/>
        </p:nvSpPr>
        <p:spPr>
          <a:xfrm>
            <a:off x="5216963" y="4169841"/>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462" name="Shape 462"/>
          <p:cNvSpPr/>
          <p:nvPr/>
        </p:nvSpPr>
        <p:spPr>
          <a:xfrm>
            <a:off x="5216963" y="5905508"/>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463" name="Shape 463"/>
          <p:cNvSpPr/>
          <p:nvPr/>
        </p:nvSpPr>
        <p:spPr>
          <a:xfrm>
            <a:off x="7629962" y="4787908"/>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464" name="Shape 464"/>
          <p:cNvSpPr/>
          <p:nvPr/>
        </p:nvSpPr>
        <p:spPr>
          <a:xfrm>
            <a:off x="1346200" y="2599179"/>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4,6</a:t>
            </a:r>
          </a:p>
        </p:txBody>
      </p:sp>
      <p:sp>
        <p:nvSpPr>
          <p:cNvPr id="465" name="Shape 465"/>
          <p:cNvSpPr/>
          <p:nvPr/>
        </p:nvSpPr>
        <p:spPr>
          <a:xfrm>
            <a:off x="1346200" y="4254470"/>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466" name="Shape 466"/>
          <p:cNvSpPr/>
          <p:nvPr/>
        </p:nvSpPr>
        <p:spPr>
          <a:xfrm>
            <a:off x="1346200" y="5317054"/>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467" name="Shape 467"/>
          <p:cNvSpPr/>
          <p:nvPr/>
        </p:nvSpPr>
        <p:spPr>
          <a:xfrm>
            <a:off x="1346200" y="59097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468" name="Shape 468"/>
          <p:cNvSpPr/>
          <p:nvPr/>
        </p:nvSpPr>
        <p:spPr>
          <a:xfrm>
            <a:off x="1346200" y="696805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469" name="Shape 469"/>
          <p:cNvSpPr/>
          <p:nvPr/>
        </p:nvSpPr>
        <p:spPr>
          <a:xfrm>
            <a:off x="1346200" y="7560761"/>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470" name="Shape 470"/>
          <p:cNvSpPr/>
          <p:nvPr/>
        </p:nvSpPr>
        <p:spPr>
          <a:xfrm>
            <a:off x="1346200" y="3666054"/>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4,7</a:t>
            </a:r>
          </a:p>
        </p:txBody>
      </p:sp>
      <p:sp>
        <p:nvSpPr>
          <p:cNvPr id="471" name="Shape 471"/>
          <p:cNvSpPr/>
          <p:nvPr/>
        </p:nvSpPr>
        <p:spPr>
          <a:xfrm>
            <a:off x="1346200" y="199811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Tree>
  </p:cSld>
  <p:clrMapOvr>
    <a:masterClrMapping/>
  </p:clrMapOvr>
  <p:transition spd="med" advClick="1"/>
</p:sld>
</file>

<file path=ppt/slides/slide3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3" name="Shape 473"/>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474" name="Shape 474"/>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475" name="Shape 475"/>
          <p:cNvSpPr/>
          <p:nvPr>
            <p:ph type="title" idx="4294967295"/>
          </p:nvPr>
        </p:nvSpPr>
        <p:spPr>
          <a:prstGeom prst="rect">
            <a:avLst/>
          </a:prstGeom>
        </p:spPr>
        <p:txBody>
          <a:bodyPr/>
          <a:lstStyle/>
          <a:p>
            <a:pPr lvl="0">
              <a:defRPr sz="1800"/>
            </a:pPr>
            <a:r>
              <a:rPr sz="8000"/>
              <a:t>Pass 2</a:t>
            </a:r>
          </a:p>
        </p:txBody>
      </p:sp>
      <p:sp>
        <p:nvSpPr>
          <p:cNvPr id="476" name="Shape 476"/>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477" name="Shape 477"/>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478" name="Shape 478"/>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479" name="Shape 479"/>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480" name="Shape 480"/>
          <p:cNvSpPr/>
          <p:nvPr/>
        </p:nvSpPr>
        <p:spPr>
          <a:xfrm>
            <a:off x="5216963" y="4169841"/>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481" name="Shape 481"/>
          <p:cNvSpPr/>
          <p:nvPr/>
        </p:nvSpPr>
        <p:spPr>
          <a:xfrm>
            <a:off x="5216963" y="5905508"/>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4,7</a:t>
            </a:r>
          </a:p>
        </p:txBody>
      </p:sp>
      <p:sp>
        <p:nvSpPr>
          <p:cNvPr id="482" name="Shape 482"/>
          <p:cNvSpPr/>
          <p:nvPr/>
        </p:nvSpPr>
        <p:spPr>
          <a:xfrm>
            <a:off x="7629962" y="4787908"/>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483" name="Shape 483"/>
          <p:cNvSpPr/>
          <p:nvPr/>
        </p:nvSpPr>
        <p:spPr>
          <a:xfrm>
            <a:off x="1346200" y="2599179"/>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4,6</a:t>
            </a:r>
          </a:p>
        </p:txBody>
      </p:sp>
      <p:sp>
        <p:nvSpPr>
          <p:cNvPr id="484" name="Shape 484"/>
          <p:cNvSpPr/>
          <p:nvPr/>
        </p:nvSpPr>
        <p:spPr>
          <a:xfrm>
            <a:off x="1346200" y="4254470"/>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485" name="Shape 485"/>
          <p:cNvSpPr/>
          <p:nvPr/>
        </p:nvSpPr>
        <p:spPr>
          <a:xfrm>
            <a:off x="1346200" y="5317054"/>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486" name="Shape 486"/>
          <p:cNvSpPr/>
          <p:nvPr/>
        </p:nvSpPr>
        <p:spPr>
          <a:xfrm>
            <a:off x="1346200" y="59097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487" name="Shape 487"/>
          <p:cNvSpPr/>
          <p:nvPr/>
        </p:nvSpPr>
        <p:spPr>
          <a:xfrm>
            <a:off x="1346200" y="696805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488" name="Shape 488"/>
          <p:cNvSpPr/>
          <p:nvPr/>
        </p:nvSpPr>
        <p:spPr>
          <a:xfrm>
            <a:off x="1346200" y="7560761"/>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Tree>
  </p:cSld>
  <p:clrMapOvr>
    <a:masterClrMapping/>
  </p:clrMapOvr>
  <p:transition spd="med" advClick="1"/>
</p:sld>
</file>

<file path=ppt/slides/slide3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0" name="Shape 490"/>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491" name="Shape 491"/>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492" name="Shape 492"/>
          <p:cNvSpPr/>
          <p:nvPr>
            <p:ph type="title" idx="4294967295"/>
          </p:nvPr>
        </p:nvSpPr>
        <p:spPr>
          <a:prstGeom prst="rect">
            <a:avLst/>
          </a:prstGeom>
        </p:spPr>
        <p:txBody>
          <a:bodyPr/>
          <a:lstStyle/>
          <a:p>
            <a:pPr lvl="0">
              <a:defRPr sz="1800"/>
            </a:pPr>
            <a:r>
              <a:rPr sz="8000"/>
              <a:t>Pass 2</a:t>
            </a:r>
          </a:p>
        </p:txBody>
      </p:sp>
      <p:sp>
        <p:nvSpPr>
          <p:cNvPr id="493" name="Shape 493"/>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494" name="Shape 494"/>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495" name="Shape 495"/>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496" name="Shape 496"/>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497" name="Shape 497"/>
          <p:cNvSpPr/>
          <p:nvPr/>
        </p:nvSpPr>
        <p:spPr>
          <a:xfrm>
            <a:off x="5216963" y="4169841"/>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498" name="Shape 498"/>
          <p:cNvSpPr/>
          <p:nvPr/>
        </p:nvSpPr>
        <p:spPr>
          <a:xfrm>
            <a:off x="5216963" y="5905508"/>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4,7</a:t>
            </a:r>
          </a:p>
        </p:txBody>
      </p:sp>
      <p:sp>
        <p:nvSpPr>
          <p:cNvPr id="499" name="Shape 499"/>
          <p:cNvSpPr/>
          <p:nvPr/>
        </p:nvSpPr>
        <p:spPr>
          <a:xfrm>
            <a:off x="7629962" y="4787908"/>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500" name="Shape 500"/>
          <p:cNvSpPr/>
          <p:nvPr/>
        </p:nvSpPr>
        <p:spPr>
          <a:xfrm>
            <a:off x="1346200" y="2599179"/>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4,6</a:t>
            </a:r>
          </a:p>
        </p:txBody>
      </p:sp>
      <p:sp>
        <p:nvSpPr>
          <p:cNvPr id="501" name="Shape 501"/>
          <p:cNvSpPr/>
          <p:nvPr/>
        </p:nvSpPr>
        <p:spPr>
          <a:xfrm>
            <a:off x="1346200" y="4254470"/>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502" name="Shape 502"/>
          <p:cNvSpPr/>
          <p:nvPr/>
        </p:nvSpPr>
        <p:spPr>
          <a:xfrm>
            <a:off x="1346200" y="5317054"/>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503" name="Shape 503"/>
          <p:cNvSpPr/>
          <p:nvPr/>
        </p:nvSpPr>
        <p:spPr>
          <a:xfrm>
            <a:off x="1346200" y="59097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504" name="Shape 504"/>
          <p:cNvSpPr/>
          <p:nvPr/>
        </p:nvSpPr>
        <p:spPr>
          <a:xfrm>
            <a:off x="1346200" y="696805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505" name="Shape 505"/>
          <p:cNvSpPr/>
          <p:nvPr/>
        </p:nvSpPr>
        <p:spPr>
          <a:xfrm>
            <a:off x="1346200" y="7560761"/>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Tree>
  </p:cSld>
  <p:clrMapOvr>
    <a:masterClrMapping/>
  </p:clrMapOvr>
  <p:transition spd="med" advClick="1"/>
</p:sld>
</file>

<file path=ppt/slides/slide3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7" name="Shape 507"/>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508" name="Shape 508"/>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509" name="Shape 509"/>
          <p:cNvSpPr/>
          <p:nvPr>
            <p:ph type="title" idx="4294967295"/>
          </p:nvPr>
        </p:nvSpPr>
        <p:spPr>
          <a:prstGeom prst="rect">
            <a:avLst/>
          </a:prstGeom>
        </p:spPr>
        <p:txBody>
          <a:bodyPr/>
          <a:lstStyle/>
          <a:p>
            <a:pPr lvl="0">
              <a:defRPr sz="1800"/>
            </a:pPr>
            <a:r>
              <a:rPr sz="8000"/>
              <a:t>Pass 2</a:t>
            </a:r>
          </a:p>
        </p:txBody>
      </p:sp>
      <p:sp>
        <p:nvSpPr>
          <p:cNvPr id="510" name="Shape 510"/>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511" name="Shape 511"/>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512" name="Shape 512"/>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513" name="Shape 513"/>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514" name="Shape 514"/>
          <p:cNvSpPr/>
          <p:nvPr/>
        </p:nvSpPr>
        <p:spPr>
          <a:xfrm>
            <a:off x="5216963" y="4169841"/>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4,6</a:t>
            </a:r>
          </a:p>
        </p:txBody>
      </p:sp>
      <p:sp>
        <p:nvSpPr>
          <p:cNvPr id="515" name="Shape 515"/>
          <p:cNvSpPr/>
          <p:nvPr/>
        </p:nvSpPr>
        <p:spPr>
          <a:xfrm>
            <a:off x="5216963" y="5905508"/>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4,7</a:t>
            </a:r>
          </a:p>
        </p:txBody>
      </p:sp>
      <p:sp>
        <p:nvSpPr>
          <p:cNvPr id="516" name="Shape 516"/>
          <p:cNvSpPr/>
          <p:nvPr/>
        </p:nvSpPr>
        <p:spPr>
          <a:xfrm>
            <a:off x="7629962" y="4787908"/>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517" name="Shape 517"/>
          <p:cNvSpPr/>
          <p:nvPr/>
        </p:nvSpPr>
        <p:spPr>
          <a:xfrm>
            <a:off x="11125200" y="210811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518" name="Shape 518"/>
          <p:cNvSpPr/>
          <p:nvPr/>
        </p:nvSpPr>
        <p:spPr>
          <a:xfrm>
            <a:off x="1346200" y="4254470"/>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519" name="Shape 519"/>
          <p:cNvSpPr/>
          <p:nvPr/>
        </p:nvSpPr>
        <p:spPr>
          <a:xfrm>
            <a:off x="1346200" y="5317054"/>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520" name="Shape 520"/>
          <p:cNvSpPr/>
          <p:nvPr/>
        </p:nvSpPr>
        <p:spPr>
          <a:xfrm>
            <a:off x="1346200" y="59097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521" name="Shape 521"/>
          <p:cNvSpPr/>
          <p:nvPr/>
        </p:nvSpPr>
        <p:spPr>
          <a:xfrm>
            <a:off x="1346200" y="696805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522" name="Shape 522"/>
          <p:cNvSpPr/>
          <p:nvPr/>
        </p:nvSpPr>
        <p:spPr>
          <a:xfrm>
            <a:off x="1346200" y="7560761"/>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Tree>
  </p:cSld>
  <p:clrMapOvr>
    <a:masterClrMapping/>
  </p:clrMapOvr>
  <p:transition spd="med" advClick="1"/>
</p:sld>
</file>

<file path=ppt/slides/slide3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24" name="Shape 524"/>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525" name="Shape 525"/>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526" name="Shape 526"/>
          <p:cNvSpPr/>
          <p:nvPr>
            <p:ph type="title" idx="4294967295"/>
          </p:nvPr>
        </p:nvSpPr>
        <p:spPr>
          <a:prstGeom prst="rect">
            <a:avLst/>
          </a:prstGeom>
        </p:spPr>
        <p:txBody>
          <a:bodyPr/>
          <a:lstStyle/>
          <a:p>
            <a:pPr lvl="0">
              <a:defRPr sz="1800"/>
            </a:pPr>
            <a:r>
              <a:rPr sz="8000"/>
              <a:t>Pass 2</a:t>
            </a:r>
          </a:p>
        </p:txBody>
      </p:sp>
      <p:sp>
        <p:nvSpPr>
          <p:cNvPr id="527" name="Shape 527"/>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528" name="Shape 528"/>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529" name="Shape 529"/>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530" name="Shape 530"/>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531" name="Shape 531"/>
          <p:cNvSpPr/>
          <p:nvPr/>
        </p:nvSpPr>
        <p:spPr>
          <a:xfrm>
            <a:off x="5216963" y="4169841"/>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a:t>
            </a:r>
          </a:p>
        </p:txBody>
      </p:sp>
      <p:sp>
        <p:nvSpPr>
          <p:cNvPr id="532" name="Shape 532"/>
          <p:cNvSpPr/>
          <p:nvPr/>
        </p:nvSpPr>
        <p:spPr>
          <a:xfrm>
            <a:off x="5216963" y="5905508"/>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a:t>
            </a:r>
          </a:p>
        </p:txBody>
      </p:sp>
      <p:sp>
        <p:nvSpPr>
          <p:cNvPr id="533" name="Shape 533"/>
          <p:cNvSpPr/>
          <p:nvPr/>
        </p:nvSpPr>
        <p:spPr>
          <a:xfrm>
            <a:off x="7629962" y="4787908"/>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534" name="Shape 534"/>
          <p:cNvSpPr/>
          <p:nvPr/>
        </p:nvSpPr>
        <p:spPr>
          <a:xfrm>
            <a:off x="11125200" y="210811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535" name="Shape 535"/>
          <p:cNvSpPr/>
          <p:nvPr/>
        </p:nvSpPr>
        <p:spPr>
          <a:xfrm>
            <a:off x="1346200" y="4254470"/>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536" name="Shape 536"/>
          <p:cNvSpPr/>
          <p:nvPr/>
        </p:nvSpPr>
        <p:spPr>
          <a:xfrm>
            <a:off x="1346200" y="5317054"/>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537" name="Shape 537"/>
          <p:cNvSpPr/>
          <p:nvPr/>
        </p:nvSpPr>
        <p:spPr>
          <a:xfrm>
            <a:off x="1346200" y="59097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538" name="Shape 538"/>
          <p:cNvSpPr/>
          <p:nvPr/>
        </p:nvSpPr>
        <p:spPr>
          <a:xfrm>
            <a:off x="1346200" y="696805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539" name="Shape 539"/>
          <p:cNvSpPr/>
          <p:nvPr/>
        </p:nvSpPr>
        <p:spPr>
          <a:xfrm>
            <a:off x="1346200" y="7560761"/>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Tree>
  </p:cSld>
  <p:clrMapOvr>
    <a:masterClrMapping/>
  </p:clrMapOvr>
  <p:transition spd="med" advClick="1"/>
</p:sld>
</file>

<file path=ppt/slides/slide3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41" name="Shape 541"/>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542" name="Shape 542"/>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543" name="Shape 543"/>
          <p:cNvSpPr/>
          <p:nvPr>
            <p:ph type="title" idx="4294967295"/>
          </p:nvPr>
        </p:nvSpPr>
        <p:spPr>
          <a:prstGeom prst="rect">
            <a:avLst/>
          </a:prstGeom>
        </p:spPr>
        <p:txBody>
          <a:bodyPr/>
          <a:lstStyle/>
          <a:p>
            <a:pPr lvl="0">
              <a:defRPr sz="1800"/>
            </a:pPr>
            <a:r>
              <a:rPr sz="8000"/>
              <a:t>Pass 2</a:t>
            </a:r>
          </a:p>
        </p:txBody>
      </p:sp>
      <p:sp>
        <p:nvSpPr>
          <p:cNvPr id="544" name="Shape 544"/>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545" name="Shape 545"/>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546" name="Shape 546"/>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547" name="Shape 547"/>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548" name="Shape 548"/>
          <p:cNvSpPr/>
          <p:nvPr/>
        </p:nvSpPr>
        <p:spPr>
          <a:xfrm>
            <a:off x="5216963" y="4169841"/>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a:t>
            </a:r>
          </a:p>
        </p:txBody>
      </p:sp>
      <p:sp>
        <p:nvSpPr>
          <p:cNvPr id="549" name="Shape 549"/>
          <p:cNvSpPr/>
          <p:nvPr/>
        </p:nvSpPr>
        <p:spPr>
          <a:xfrm>
            <a:off x="5216963" y="5905508"/>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a:t>
            </a:r>
          </a:p>
        </p:txBody>
      </p:sp>
      <p:sp>
        <p:nvSpPr>
          <p:cNvPr id="550" name="Shape 550"/>
          <p:cNvSpPr/>
          <p:nvPr/>
        </p:nvSpPr>
        <p:spPr>
          <a:xfrm>
            <a:off x="7629962" y="4787908"/>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551" name="Shape 551"/>
          <p:cNvSpPr/>
          <p:nvPr/>
        </p:nvSpPr>
        <p:spPr>
          <a:xfrm>
            <a:off x="11125200" y="210811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552" name="Shape 552"/>
          <p:cNvSpPr/>
          <p:nvPr/>
        </p:nvSpPr>
        <p:spPr>
          <a:xfrm>
            <a:off x="1346200" y="4254470"/>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553" name="Shape 553"/>
          <p:cNvSpPr/>
          <p:nvPr/>
        </p:nvSpPr>
        <p:spPr>
          <a:xfrm>
            <a:off x="1346200" y="5317054"/>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554" name="Shape 554"/>
          <p:cNvSpPr/>
          <p:nvPr/>
        </p:nvSpPr>
        <p:spPr>
          <a:xfrm>
            <a:off x="1346200" y="59097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555" name="Shape 555"/>
          <p:cNvSpPr/>
          <p:nvPr/>
        </p:nvSpPr>
        <p:spPr>
          <a:xfrm>
            <a:off x="1346200" y="696805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556" name="Shape 556"/>
          <p:cNvSpPr/>
          <p:nvPr/>
        </p:nvSpPr>
        <p:spPr>
          <a:xfrm>
            <a:off x="1346200" y="7560761"/>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557" name="Shape 557"/>
          <p:cNvSpPr/>
          <p:nvPr/>
        </p:nvSpPr>
        <p:spPr>
          <a:xfrm>
            <a:off x="11125200" y="2713574"/>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lvl="0">
              <a:defRPr sz="1800"/>
            </a:pPr>
            <a:r>
              <a:rPr sz="8000"/>
              <a:t>Enrollment</a:t>
            </a:r>
          </a:p>
        </p:txBody>
      </p:sp>
      <p:sp>
        <p:nvSpPr>
          <p:cNvPr id="49" name="Shape 49"/>
          <p:cNvSpPr/>
          <p:nvPr>
            <p:ph type="body" idx="1"/>
          </p:nvPr>
        </p:nvSpPr>
        <p:spPr>
          <a:prstGeom prst="rect">
            <a:avLst/>
          </a:prstGeom>
        </p:spPr>
        <p:txBody>
          <a:bodyPr anchor="t"/>
          <a:lstStyle/>
          <a:p>
            <a:pPr lvl="1">
              <a:defRPr sz="1800"/>
            </a:pPr>
            <a:r>
              <a:rPr sz="3600"/>
              <a:t>We will not be expanding the course.</a:t>
            </a:r>
            <a:endParaRPr sz="3600"/>
          </a:p>
          <a:p>
            <a:pPr lvl="1">
              <a:defRPr sz="1800"/>
            </a:pPr>
            <a:r>
              <a:rPr sz="3600"/>
              <a:t>We cannot control the processing of the waitlist.</a:t>
            </a:r>
            <a:endParaRPr sz="3600"/>
          </a:p>
          <a:p>
            <a:pPr lvl="1">
              <a:defRPr sz="1800"/>
            </a:pPr>
            <a:r>
              <a:rPr sz="3600"/>
              <a:t>CS186 will be offered again Spring 2016 </a:t>
            </a:r>
            <a:endParaRPr sz="3600"/>
          </a:p>
          <a:p>
            <a:pPr lvl="2">
              <a:defRPr sz="1800"/>
            </a:pPr>
            <a:r>
              <a:rPr sz="3600"/>
              <a:t>(Joe Hellerstein is awesome!)</a:t>
            </a:r>
          </a:p>
        </p:txBody>
      </p:sp>
    </p:spTree>
  </p:cSld>
  <p:clrMapOvr>
    <a:masterClrMapping/>
  </p:clrMapOvr>
  <p:transition spd="med" advClick="1"/>
</p:sld>
</file>

<file path=ppt/slides/slide4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59" name="Shape 559"/>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560" name="Shape 560"/>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561" name="Shape 561"/>
          <p:cNvSpPr/>
          <p:nvPr>
            <p:ph type="title" idx="4294967295"/>
          </p:nvPr>
        </p:nvSpPr>
        <p:spPr>
          <a:prstGeom prst="rect">
            <a:avLst/>
          </a:prstGeom>
        </p:spPr>
        <p:txBody>
          <a:bodyPr/>
          <a:lstStyle/>
          <a:p>
            <a:pPr lvl="0">
              <a:defRPr sz="1800"/>
            </a:pPr>
            <a:r>
              <a:rPr sz="8000"/>
              <a:t>Pass 2</a:t>
            </a:r>
          </a:p>
        </p:txBody>
      </p:sp>
      <p:sp>
        <p:nvSpPr>
          <p:cNvPr id="562" name="Shape 562"/>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563" name="Shape 563"/>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564" name="Shape 564"/>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565" name="Shape 565"/>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566" name="Shape 566"/>
          <p:cNvSpPr/>
          <p:nvPr/>
        </p:nvSpPr>
        <p:spPr>
          <a:xfrm>
            <a:off x="5216963" y="4169841"/>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567" name="Shape 567"/>
          <p:cNvSpPr/>
          <p:nvPr/>
        </p:nvSpPr>
        <p:spPr>
          <a:xfrm>
            <a:off x="5216963" y="5905508"/>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568" name="Shape 568"/>
          <p:cNvSpPr/>
          <p:nvPr/>
        </p:nvSpPr>
        <p:spPr>
          <a:xfrm>
            <a:off x="7629962" y="4787908"/>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569" name="Shape 569"/>
          <p:cNvSpPr/>
          <p:nvPr/>
        </p:nvSpPr>
        <p:spPr>
          <a:xfrm>
            <a:off x="11125200" y="210811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570" name="Shape 570"/>
          <p:cNvSpPr/>
          <p:nvPr/>
        </p:nvSpPr>
        <p:spPr>
          <a:xfrm>
            <a:off x="1346200" y="4254470"/>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571" name="Shape 571"/>
          <p:cNvSpPr/>
          <p:nvPr/>
        </p:nvSpPr>
        <p:spPr>
          <a:xfrm>
            <a:off x="1346200" y="5317054"/>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572" name="Shape 572"/>
          <p:cNvSpPr/>
          <p:nvPr/>
        </p:nvSpPr>
        <p:spPr>
          <a:xfrm>
            <a:off x="1346200" y="59097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573" name="Shape 573"/>
          <p:cNvSpPr/>
          <p:nvPr/>
        </p:nvSpPr>
        <p:spPr>
          <a:xfrm>
            <a:off x="1346200" y="696805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574" name="Shape 574"/>
          <p:cNvSpPr/>
          <p:nvPr/>
        </p:nvSpPr>
        <p:spPr>
          <a:xfrm>
            <a:off x="1346200" y="7560761"/>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575" name="Shape 575"/>
          <p:cNvSpPr/>
          <p:nvPr/>
        </p:nvSpPr>
        <p:spPr>
          <a:xfrm>
            <a:off x="11125200" y="2713574"/>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Tree>
  </p:cSld>
  <p:clrMapOvr>
    <a:masterClrMapping/>
  </p:clrMapOvr>
  <p:transition spd="med" advClick="1"/>
</p:sld>
</file>

<file path=ppt/slides/slide4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77" name="Shape 577"/>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578" name="Shape 578"/>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579" name="Shape 579"/>
          <p:cNvSpPr/>
          <p:nvPr>
            <p:ph type="title" idx="4294967295"/>
          </p:nvPr>
        </p:nvSpPr>
        <p:spPr>
          <a:prstGeom prst="rect">
            <a:avLst/>
          </a:prstGeom>
        </p:spPr>
        <p:txBody>
          <a:bodyPr/>
          <a:lstStyle/>
          <a:p>
            <a:pPr lvl="0">
              <a:defRPr sz="1800"/>
            </a:pPr>
            <a:r>
              <a:rPr sz="8000"/>
              <a:t>Pass 2</a:t>
            </a:r>
          </a:p>
        </p:txBody>
      </p:sp>
      <p:sp>
        <p:nvSpPr>
          <p:cNvPr id="580" name="Shape 580"/>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581" name="Shape 581"/>
          <p:cNvSpPr/>
          <p:nvPr/>
        </p:nvSpPr>
        <p:spPr>
          <a:xfrm>
            <a:off x="4744275" y="3452283"/>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1</a:t>
            </a:r>
          </a:p>
        </p:txBody>
      </p:sp>
      <p:sp>
        <p:nvSpPr>
          <p:cNvPr id="582" name="Shape 582"/>
          <p:cNvSpPr/>
          <p:nvPr/>
        </p:nvSpPr>
        <p:spPr>
          <a:xfrm>
            <a:off x="4744275" y="5130816"/>
            <a:ext cx="153756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 2</a:t>
            </a:r>
          </a:p>
        </p:txBody>
      </p:sp>
      <p:sp>
        <p:nvSpPr>
          <p:cNvPr id="583" name="Shape 583"/>
          <p:cNvSpPr/>
          <p:nvPr/>
        </p:nvSpPr>
        <p:spPr>
          <a:xfrm>
            <a:off x="7170076" y="4123283"/>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584" name="Shape 584"/>
          <p:cNvSpPr/>
          <p:nvPr/>
        </p:nvSpPr>
        <p:spPr>
          <a:xfrm>
            <a:off x="5216963" y="4169841"/>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585" name="Shape 585"/>
          <p:cNvSpPr/>
          <p:nvPr/>
        </p:nvSpPr>
        <p:spPr>
          <a:xfrm>
            <a:off x="5216963" y="5905508"/>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586" name="Shape 586"/>
          <p:cNvSpPr/>
          <p:nvPr/>
        </p:nvSpPr>
        <p:spPr>
          <a:xfrm>
            <a:off x="7629962" y="4787908"/>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587" name="Shape 587"/>
          <p:cNvSpPr/>
          <p:nvPr/>
        </p:nvSpPr>
        <p:spPr>
          <a:xfrm>
            <a:off x="11125200" y="210811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588" name="Shape 588"/>
          <p:cNvSpPr/>
          <p:nvPr/>
        </p:nvSpPr>
        <p:spPr>
          <a:xfrm>
            <a:off x="1346200" y="4254470"/>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589" name="Shape 589"/>
          <p:cNvSpPr/>
          <p:nvPr/>
        </p:nvSpPr>
        <p:spPr>
          <a:xfrm>
            <a:off x="1346200" y="5317054"/>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590" name="Shape 590"/>
          <p:cNvSpPr/>
          <p:nvPr/>
        </p:nvSpPr>
        <p:spPr>
          <a:xfrm>
            <a:off x="1346200" y="59097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591" name="Shape 591"/>
          <p:cNvSpPr/>
          <p:nvPr/>
        </p:nvSpPr>
        <p:spPr>
          <a:xfrm>
            <a:off x="1346200" y="696805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592" name="Shape 592"/>
          <p:cNvSpPr/>
          <p:nvPr/>
        </p:nvSpPr>
        <p:spPr>
          <a:xfrm>
            <a:off x="1346200" y="7560761"/>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593" name="Shape 593"/>
          <p:cNvSpPr/>
          <p:nvPr/>
        </p:nvSpPr>
        <p:spPr>
          <a:xfrm>
            <a:off x="11125200" y="2713574"/>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594" name="Shape 594"/>
          <p:cNvSpPr/>
          <p:nvPr/>
        </p:nvSpPr>
        <p:spPr>
          <a:xfrm>
            <a:off x="11125200" y="3314774"/>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Tree>
  </p:cSld>
  <p:clrMapOvr>
    <a:masterClrMapping/>
  </p:clrMapOvr>
  <p:transition spd="med" advClick="1"/>
</p:sld>
</file>

<file path=ppt/slides/slide4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96" name="Shape 596"/>
          <p:cNvSpPr/>
          <p:nvPr/>
        </p:nvSpPr>
        <p:spPr>
          <a:xfrm>
            <a:off x="1346200"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597" name="Shape 597"/>
          <p:cNvSpPr/>
          <p:nvPr/>
        </p:nvSpPr>
        <p:spPr>
          <a:xfrm>
            <a:off x="1346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6,2</a:t>
            </a:r>
          </a:p>
        </p:txBody>
      </p:sp>
      <p:sp>
        <p:nvSpPr>
          <p:cNvPr id="598" name="Shape 598"/>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599" name="Shape 599"/>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600" name="Shape 600"/>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601" name="Shape 601"/>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602" name="Shape 602"/>
          <p:cNvSpPr/>
          <p:nvPr/>
        </p:nvSpPr>
        <p:spPr>
          <a:xfrm>
            <a:off x="3092221" y="1187450"/>
            <a:ext cx="148635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Pass 0</a:t>
            </a:r>
          </a:p>
        </p:txBody>
      </p:sp>
      <p:sp>
        <p:nvSpPr>
          <p:cNvPr id="603" name="Shape 603"/>
          <p:cNvSpPr/>
          <p:nvPr/>
        </p:nvSpPr>
        <p:spPr>
          <a:xfrm>
            <a:off x="3539306"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604" name="Shape 604"/>
          <p:cNvSpPr/>
          <p:nvPr/>
        </p:nvSpPr>
        <p:spPr>
          <a:xfrm>
            <a:off x="3539306"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2,6</a:t>
            </a:r>
          </a:p>
        </p:txBody>
      </p:sp>
      <p:sp>
        <p:nvSpPr>
          <p:cNvPr id="605" name="Shape 605"/>
          <p:cNvSpPr/>
          <p:nvPr/>
        </p:nvSpPr>
        <p:spPr>
          <a:xfrm>
            <a:off x="3539306"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4,9</a:t>
            </a:r>
          </a:p>
        </p:txBody>
      </p:sp>
      <p:sp>
        <p:nvSpPr>
          <p:cNvPr id="606" name="Shape 606"/>
          <p:cNvSpPr/>
          <p:nvPr/>
        </p:nvSpPr>
        <p:spPr>
          <a:xfrm>
            <a:off x="3539306"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7,8</a:t>
            </a:r>
          </a:p>
        </p:txBody>
      </p:sp>
      <p:sp>
        <p:nvSpPr>
          <p:cNvPr id="607" name="Shape 607"/>
          <p:cNvSpPr/>
          <p:nvPr/>
        </p:nvSpPr>
        <p:spPr>
          <a:xfrm>
            <a:off x="3539306"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608" name="Shape 608"/>
          <p:cNvSpPr/>
          <p:nvPr/>
        </p:nvSpPr>
        <p:spPr>
          <a:xfrm>
            <a:off x="2956661" y="8870949"/>
            <a:ext cx="1757478"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1 page runs</a:t>
            </a:r>
          </a:p>
        </p:txBody>
      </p:sp>
      <p:sp>
        <p:nvSpPr>
          <p:cNvPr id="609" name="Shape 609"/>
          <p:cNvSpPr/>
          <p:nvPr/>
        </p:nvSpPr>
        <p:spPr>
          <a:xfrm>
            <a:off x="5585936" y="1187450"/>
            <a:ext cx="148635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Pass 1</a:t>
            </a:r>
          </a:p>
        </p:txBody>
      </p:sp>
      <p:sp>
        <p:nvSpPr>
          <p:cNvPr id="610" name="Shape 610"/>
          <p:cNvSpPr/>
          <p:nvPr/>
        </p:nvSpPr>
        <p:spPr>
          <a:xfrm>
            <a:off x="6033021"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611" name="Shape 611"/>
          <p:cNvSpPr/>
          <p:nvPr/>
        </p:nvSpPr>
        <p:spPr>
          <a:xfrm>
            <a:off x="6033021" y="2851075"/>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4,6</a:t>
            </a:r>
          </a:p>
        </p:txBody>
      </p:sp>
      <p:sp>
        <p:nvSpPr>
          <p:cNvPr id="612" name="Shape 612"/>
          <p:cNvSpPr/>
          <p:nvPr/>
        </p:nvSpPr>
        <p:spPr>
          <a:xfrm>
            <a:off x="6033021"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4,7</a:t>
            </a:r>
          </a:p>
        </p:txBody>
      </p:sp>
      <p:sp>
        <p:nvSpPr>
          <p:cNvPr id="613" name="Shape 613"/>
          <p:cNvSpPr/>
          <p:nvPr/>
        </p:nvSpPr>
        <p:spPr>
          <a:xfrm>
            <a:off x="6033021" y="450636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614" name="Shape 614"/>
          <p:cNvSpPr/>
          <p:nvPr/>
        </p:nvSpPr>
        <p:spPr>
          <a:xfrm>
            <a:off x="6033021"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615" name="Shape 615"/>
          <p:cNvSpPr/>
          <p:nvPr/>
        </p:nvSpPr>
        <p:spPr>
          <a:xfrm>
            <a:off x="5450376" y="8870949"/>
            <a:ext cx="1757478"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2 page runs</a:t>
            </a:r>
          </a:p>
        </p:txBody>
      </p:sp>
      <p:sp>
        <p:nvSpPr>
          <p:cNvPr id="616" name="Shape 616"/>
          <p:cNvSpPr/>
          <p:nvPr/>
        </p:nvSpPr>
        <p:spPr>
          <a:xfrm>
            <a:off x="3539306" y="6394450"/>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617" name="Shape 617"/>
          <p:cNvSpPr/>
          <p:nvPr/>
        </p:nvSpPr>
        <p:spPr>
          <a:xfrm>
            <a:off x="6033021" y="6161658"/>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618" name="Shape 618"/>
          <p:cNvSpPr/>
          <p:nvPr/>
        </p:nvSpPr>
        <p:spPr>
          <a:xfrm>
            <a:off x="4209601" y="2611829"/>
            <a:ext cx="1568861" cy="178723"/>
          </a:xfrm>
          <a:prstGeom prst="line">
            <a:avLst/>
          </a:prstGeom>
          <a:ln w="25400">
            <a:solidFill/>
            <a:miter lim="400000"/>
            <a:tailEnd type="triangle"/>
          </a:ln>
        </p:spPr>
        <p:txBody>
          <a:bodyPr lIns="50800" tIns="50800" rIns="50800" bIns="50800" anchor="ctr"/>
          <a:lstStyle/>
          <a:p>
            <a:pPr lvl="0">
              <a:defRPr sz="2400"/>
            </a:pPr>
          </a:p>
        </p:txBody>
      </p:sp>
      <p:sp>
        <p:nvSpPr>
          <p:cNvPr id="619" name="Shape 619"/>
          <p:cNvSpPr/>
          <p:nvPr/>
        </p:nvSpPr>
        <p:spPr>
          <a:xfrm flipV="1">
            <a:off x="4210949" y="3035271"/>
            <a:ext cx="1567603" cy="424767"/>
          </a:xfrm>
          <a:prstGeom prst="line">
            <a:avLst/>
          </a:prstGeom>
          <a:ln w="25400">
            <a:solidFill/>
            <a:miter lim="400000"/>
            <a:tailEnd type="triangle"/>
          </a:ln>
        </p:spPr>
        <p:txBody>
          <a:bodyPr lIns="50800" tIns="50800" rIns="50800" bIns="50800" anchor="ctr"/>
          <a:lstStyle/>
          <a:p>
            <a:pPr lvl="0">
              <a:defRPr sz="2400"/>
            </a:pPr>
          </a:p>
        </p:txBody>
      </p:sp>
      <p:sp>
        <p:nvSpPr>
          <p:cNvPr id="620" name="Shape 620"/>
          <p:cNvSpPr/>
          <p:nvPr/>
        </p:nvSpPr>
        <p:spPr>
          <a:xfrm>
            <a:off x="4209870" y="4184067"/>
            <a:ext cx="1568861" cy="178724"/>
          </a:xfrm>
          <a:prstGeom prst="line">
            <a:avLst/>
          </a:prstGeom>
          <a:ln w="25400">
            <a:solidFill/>
            <a:miter lim="400000"/>
            <a:tailEnd type="triangle"/>
          </a:ln>
        </p:spPr>
        <p:txBody>
          <a:bodyPr lIns="50800" tIns="50800" rIns="50800" bIns="50800" anchor="ctr"/>
          <a:lstStyle/>
          <a:p>
            <a:pPr lvl="0">
              <a:defRPr sz="2400"/>
            </a:pPr>
          </a:p>
        </p:txBody>
      </p:sp>
      <p:sp>
        <p:nvSpPr>
          <p:cNvPr id="621" name="Shape 621"/>
          <p:cNvSpPr/>
          <p:nvPr/>
        </p:nvSpPr>
        <p:spPr>
          <a:xfrm flipV="1">
            <a:off x="4211217" y="4607510"/>
            <a:ext cx="1567603" cy="424767"/>
          </a:xfrm>
          <a:prstGeom prst="line">
            <a:avLst/>
          </a:prstGeom>
          <a:ln w="25400">
            <a:solidFill/>
            <a:miter lim="400000"/>
            <a:tailEnd type="triangle"/>
          </a:ln>
        </p:spPr>
        <p:txBody>
          <a:bodyPr lIns="50800" tIns="50800" rIns="50800" bIns="50800" anchor="ctr"/>
          <a:lstStyle/>
          <a:p>
            <a:pPr lvl="0">
              <a:defRPr sz="2400"/>
            </a:pPr>
          </a:p>
        </p:txBody>
      </p:sp>
      <p:sp>
        <p:nvSpPr>
          <p:cNvPr id="622" name="Shape 622"/>
          <p:cNvSpPr/>
          <p:nvPr/>
        </p:nvSpPr>
        <p:spPr>
          <a:xfrm>
            <a:off x="4209870" y="5913876"/>
            <a:ext cx="1568861" cy="178724"/>
          </a:xfrm>
          <a:prstGeom prst="line">
            <a:avLst/>
          </a:prstGeom>
          <a:ln w="25400">
            <a:solidFill/>
            <a:miter lim="400000"/>
            <a:tailEnd type="triangle"/>
          </a:ln>
        </p:spPr>
        <p:txBody>
          <a:bodyPr lIns="50800" tIns="50800" rIns="50800" bIns="50800" anchor="ctr"/>
          <a:lstStyle/>
          <a:p>
            <a:pPr lvl="0">
              <a:defRPr sz="2400"/>
            </a:pPr>
          </a:p>
        </p:txBody>
      </p:sp>
      <p:sp>
        <p:nvSpPr>
          <p:cNvPr id="623" name="Shape 623"/>
          <p:cNvSpPr/>
          <p:nvPr/>
        </p:nvSpPr>
        <p:spPr>
          <a:xfrm flipV="1">
            <a:off x="4211217" y="6337319"/>
            <a:ext cx="1567603" cy="424767"/>
          </a:xfrm>
          <a:prstGeom prst="line">
            <a:avLst/>
          </a:prstGeom>
          <a:ln w="25400">
            <a:solidFill/>
            <a:miter lim="400000"/>
            <a:tailEnd type="triangle"/>
          </a:ln>
        </p:spPr>
        <p:txBody>
          <a:bodyPr lIns="50800" tIns="50800" rIns="50800" bIns="50800" anchor="ctr"/>
          <a:lstStyle/>
          <a:p>
            <a:pPr lvl="0">
              <a:defRPr sz="2400"/>
            </a:pPr>
          </a:p>
        </p:txBody>
      </p:sp>
      <p:sp>
        <p:nvSpPr>
          <p:cNvPr id="624" name="Shape 624"/>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625" name="Shape 625"/>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626" name="Shape 626"/>
          <p:cNvSpPr/>
          <p:nvPr/>
        </p:nvSpPr>
        <p:spPr>
          <a:xfrm>
            <a:off x="3539306"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627" name="Shape 627"/>
          <p:cNvSpPr/>
          <p:nvPr/>
        </p:nvSpPr>
        <p:spPr>
          <a:xfrm>
            <a:off x="6033021"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628" name="Shape 628"/>
          <p:cNvSpPr/>
          <p:nvPr/>
        </p:nvSpPr>
        <p:spPr>
          <a:xfrm>
            <a:off x="3539306" y="8045450"/>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2,4</a:t>
            </a:r>
          </a:p>
        </p:txBody>
      </p:sp>
      <p:sp>
        <p:nvSpPr>
          <p:cNvPr id="629" name="Shape 629"/>
          <p:cNvSpPr/>
          <p:nvPr/>
        </p:nvSpPr>
        <p:spPr>
          <a:xfrm>
            <a:off x="6033021" y="7812658"/>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630" name="Shape 630"/>
          <p:cNvSpPr/>
          <p:nvPr/>
        </p:nvSpPr>
        <p:spPr>
          <a:xfrm>
            <a:off x="4209870" y="7564876"/>
            <a:ext cx="1568861" cy="178724"/>
          </a:xfrm>
          <a:prstGeom prst="line">
            <a:avLst/>
          </a:prstGeom>
          <a:ln w="25400">
            <a:solidFill/>
            <a:miter lim="400000"/>
            <a:tailEnd type="triangle"/>
          </a:ln>
        </p:spPr>
        <p:txBody>
          <a:bodyPr lIns="50800" tIns="50800" rIns="50800" bIns="50800" anchor="ctr"/>
          <a:lstStyle/>
          <a:p>
            <a:pPr lvl="0">
              <a:defRPr sz="2400"/>
            </a:pPr>
          </a:p>
        </p:txBody>
      </p:sp>
      <p:sp>
        <p:nvSpPr>
          <p:cNvPr id="631" name="Shape 631"/>
          <p:cNvSpPr/>
          <p:nvPr/>
        </p:nvSpPr>
        <p:spPr>
          <a:xfrm flipV="1">
            <a:off x="4211217" y="7988319"/>
            <a:ext cx="1567603" cy="424767"/>
          </a:xfrm>
          <a:prstGeom prst="line">
            <a:avLst/>
          </a:prstGeom>
          <a:ln w="25400">
            <a:solidFill/>
            <a:miter lim="400000"/>
            <a:tailEnd type="triangle"/>
          </a:ln>
        </p:spPr>
        <p:txBody>
          <a:bodyPr lIns="50800" tIns="50800" rIns="50800" bIns="50800" anchor="ctr"/>
          <a:lstStyle/>
          <a:p>
            <a:pPr lvl="0">
              <a:defRPr sz="2400"/>
            </a:pPr>
          </a:p>
        </p:txBody>
      </p:sp>
      <p:sp>
        <p:nvSpPr>
          <p:cNvPr id="632" name="Shape 632"/>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633" name="Shape 633"/>
          <p:cNvSpPr/>
          <p:nvPr/>
        </p:nvSpPr>
        <p:spPr>
          <a:xfrm>
            <a:off x="8079651" y="1187450"/>
            <a:ext cx="14863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Pass 2</a:t>
            </a:r>
          </a:p>
        </p:txBody>
      </p:sp>
      <p:sp>
        <p:nvSpPr>
          <p:cNvPr id="634" name="Shape 634"/>
          <p:cNvSpPr/>
          <p:nvPr/>
        </p:nvSpPr>
        <p:spPr>
          <a:xfrm>
            <a:off x="8526736" y="2315716"/>
            <a:ext cx="592189"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635" name="Shape 635"/>
          <p:cNvSpPr/>
          <p:nvPr/>
        </p:nvSpPr>
        <p:spPr>
          <a:xfrm>
            <a:off x="8526736" y="2899841"/>
            <a:ext cx="592189"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636" name="Shape 636"/>
          <p:cNvSpPr/>
          <p:nvPr/>
        </p:nvSpPr>
        <p:spPr>
          <a:xfrm>
            <a:off x="8526736" y="3483967"/>
            <a:ext cx="592189"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637" name="Shape 637"/>
          <p:cNvSpPr/>
          <p:nvPr/>
        </p:nvSpPr>
        <p:spPr>
          <a:xfrm>
            <a:off x="8526736" y="4072383"/>
            <a:ext cx="592189"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638" name="Shape 638"/>
          <p:cNvSpPr/>
          <p:nvPr/>
        </p:nvSpPr>
        <p:spPr>
          <a:xfrm>
            <a:off x="8526736" y="5556250"/>
            <a:ext cx="592189"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639" name="Shape 639"/>
          <p:cNvSpPr/>
          <p:nvPr/>
        </p:nvSpPr>
        <p:spPr>
          <a:xfrm>
            <a:off x="8526736" y="6148958"/>
            <a:ext cx="592189"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640" name="Shape 640"/>
          <p:cNvSpPr/>
          <p:nvPr/>
        </p:nvSpPr>
        <p:spPr>
          <a:xfrm>
            <a:off x="8526736" y="6745783"/>
            <a:ext cx="592189"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641" name="Shape 641"/>
          <p:cNvSpPr/>
          <p:nvPr/>
        </p:nvSpPr>
        <p:spPr>
          <a:xfrm>
            <a:off x="8526736" y="7338491"/>
            <a:ext cx="592189"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642" name="Shape 642"/>
          <p:cNvSpPr/>
          <p:nvPr/>
        </p:nvSpPr>
        <p:spPr>
          <a:xfrm>
            <a:off x="6792485" y="3231567"/>
            <a:ext cx="1568861" cy="178724"/>
          </a:xfrm>
          <a:prstGeom prst="line">
            <a:avLst/>
          </a:prstGeom>
          <a:ln w="25400">
            <a:solidFill/>
            <a:miter lim="400000"/>
            <a:tailEnd type="triangle"/>
          </a:ln>
        </p:spPr>
        <p:txBody>
          <a:bodyPr lIns="50800" tIns="50800" rIns="50800" bIns="50800" anchor="ctr"/>
          <a:lstStyle/>
          <a:p>
            <a:pPr lvl="0">
              <a:defRPr sz="2400"/>
            </a:pPr>
          </a:p>
        </p:txBody>
      </p:sp>
      <p:sp>
        <p:nvSpPr>
          <p:cNvPr id="643" name="Shape 643"/>
          <p:cNvSpPr/>
          <p:nvPr/>
        </p:nvSpPr>
        <p:spPr>
          <a:xfrm flipV="1">
            <a:off x="6793833" y="3655010"/>
            <a:ext cx="1567602" cy="424767"/>
          </a:xfrm>
          <a:prstGeom prst="line">
            <a:avLst/>
          </a:prstGeom>
          <a:ln w="25400">
            <a:solidFill/>
            <a:miter lim="400000"/>
            <a:tailEnd type="triangle"/>
          </a:ln>
        </p:spPr>
        <p:txBody>
          <a:bodyPr lIns="50800" tIns="50800" rIns="50800" bIns="50800" anchor="ctr"/>
          <a:lstStyle/>
          <a:p>
            <a:pPr lvl="0">
              <a:defRPr sz="2400"/>
            </a:pPr>
          </a:p>
        </p:txBody>
      </p:sp>
      <p:sp>
        <p:nvSpPr>
          <p:cNvPr id="644" name="Shape 644"/>
          <p:cNvSpPr/>
          <p:nvPr/>
        </p:nvSpPr>
        <p:spPr>
          <a:xfrm>
            <a:off x="6792485" y="6495467"/>
            <a:ext cx="1568861" cy="178724"/>
          </a:xfrm>
          <a:prstGeom prst="line">
            <a:avLst/>
          </a:prstGeom>
          <a:ln w="25400">
            <a:solidFill/>
            <a:miter lim="400000"/>
            <a:tailEnd type="triangle"/>
          </a:ln>
        </p:spPr>
        <p:txBody>
          <a:bodyPr lIns="50800" tIns="50800" rIns="50800" bIns="50800" anchor="ctr"/>
          <a:lstStyle/>
          <a:p>
            <a:pPr lvl="0">
              <a:defRPr sz="2400"/>
            </a:pPr>
          </a:p>
        </p:txBody>
      </p:sp>
      <p:sp>
        <p:nvSpPr>
          <p:cNvPr id="645" name="Shape 645"/>
          <p:cNvSpPr/>
          <p:nvPr/>
        </p:nvSpPr>
        <p:spPr>
          <a:xfrm flipV="1">
            <a:off x="6793833" y="6918910"/>
            <a:ext cx="1567602" cy="424767"/>
          </a:xfrm>
          <a:prstGeom prst="line">
            <a:avLst/>
          </a:prstGeom>
          <a:ln w="25400">
            <a:solidFill/>
            <a:miter lim="400000"/>
            <a:tailEnd type="triangle"/>
          </a:ln>
        </p:spPr>
        <p:txBody>
          <a:bodyPr lIns="50800" tIns="50800" rIns="50800" bIns="50800" anchor="ctr"/>
          <a:lstStyle/>
          <a:p>
            <a:pPr lvl="0">
              <a:defRPr sz="2400"/>
            </a:pPr>
          </a:p>
        </p:txBody>
      </p:sp>
      <p:sp>
        <p:nvSpPr>
          <p:cNvPr id="646" name="Shape 646"/>
          <p:cNvSpPr/>
          <p:nvPr/>
        </p:nvSpPr>
        <p:spPr>
          <a:xfrm>
            <a:off x="10573367" y="1187450"/>
            <a:ext cx="14863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Pass 3</a:t>
            </a:r>
          </a:p>
        </p:txBody>
      </p:sp>
      <p:sp>
        <p:nvSpPr>
          <p:cNvPr id="647" name="Shape 647"/>
          <p:cNvSpPr/>
          <p:nvPr/>
        </p:nvSpPr>
        <p:spPr>
          <a:xfrm>
            <a:off x="7944092" y="8876824"/>
            <a:ext cx="1757477"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4 page runs</a:t>
            </a:r>
          </a:p>
        </p:txBody>
      </p:sp>
      <p:sp>
        <p:nvSpPr>
          <p:cNvPr id="648" name="Shape 648"/>
          <p:cNvSpPr/>
          <p:nvPr/>
        </p:nvSpPr>
        <p:spPr>
          <a:xfrm>
            <a:off x="11020452" y="2444355"/>
            <a:ext cx="592189"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649" name="Shape 649"/>
          <p:cNvSpPr/>
          <p:nvPr/>
        </p:nvSpPr>
        <p:spPr>
          <a:xfrm>
            <a:off x="11020452" y="3028480"/>
            <a:ext cx="592189"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650" name="Shape 650"/>
          <p:cNvSpPr/>
          <p:nvPr/>
        </p:nvSpPr>
        <p:spPr>
          <a:xfrm>
            <a:off x="11020452" y="3612606"/>
            <a:ext cx="592189"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651" name="Shape 651"/>
          <p:cNvSpPr/>
          <p:nvPr/>
        </p:nvSpPr>
        <p:spPr>
          <a:xfrm>
            <a:off x="11020452" y="4201023"/>
            <a:ext cx="592189"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652" name="Shape 652"/>
          <p:cNvSpPr/>
          <p:nvPr/>
        </p:nvSpPr>
        <p:spPr>
          <a:xfrm>
            <a:off x="11020452" y="4786136"/>
            <a:ext cx="592189"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653" name="Shape 653"/>
          <p:cNvSpPr/>
          <p:nvPr/>
        </p:nvSpPr>
        <p:spPr>
          <a:xfrm>
            <a:off x="11020452" y="5378844"/>
            <a:ext cx="592189" cy="554585"/>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654" name="Shape 654"/>
          <p:cNvSpPr/>
          <p:nvPr/>
        </p:nvSpPr>
        <p:spPr>
          <a:xfrm>
            <a:off x="11020452" y="5975670"/>
            <a:ext cx="592189"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655" name="Shape 655"/>
          <p:cNvSpPr/>
          <p:nvPr/>
        </p:nvSpPr>
        <p:spPr>
          <a:xfrm>
            <a:off x="11020452" y="6568378"/>
            <a:ext cx="592189" cy="554585"/>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656" name="Shape 656"/>
          <p:cNvSpPr/>
          <p:nvPr/>
        </p:nvSpPr>
        <p:spPr>
          <a:xfrm>
            <a:off x="9198707" y="3446425"/>
            <a:ext cx="1749646" cy="1329116"/>
          </a:xfrm>
          <a:prstGeom prst="line">
            <a:avLst/>
          </a:prstGeom>
          <a:ln w="25400">
            <a:solidFill/>
            <a:miter lim="400000"/>
            <a:tailEnd type="triangle"/>
          </a:ln>
        </p:spPr>
        <p:txBody>
          <a:bodyPr lIns="50800" tIns="50800" rIns="50800" bIns="50800" anchor="ctr"/>
          <a:lstStyle/>
          <a:p>
            <a:pPr lvl="0">
              <a:defRPr sz="2400"/>
            </a:pPr>
          </a:p>
        </p:txBody>
      </p:sp>
      <p:sp>
        <p:nvSpPr>
          <p:cNvPr id="657" name="Shape 657"/>
          <p:cNvSpPr/>
          <p:nvPr/>
        </p:nvSpPr>
        <p:spPr>
          <a:xfrm flipV="1">
            <a:off x="9163431" y="4946124"/>
            <a:ext cx="1765855" cy="1765855"/>
          </a:xfrm>
          <a:prstGeom prst="line">
            <a:avLst/>
          </a:prstGeom>
          <a:ln w="25400">
            <a:solidFill/>
            <a:miter lim="400000"/>
            <a:tailEnd type="triangle"/>
          </a:ln>
        </p:spPr>
        <p:txBody>
          <a:bodyPr lIns="50800" tIns="50800" rIns="50800" bIns="50800" anchor="ctr"/>
          <a:lstStyle/>
          <a:p>
            <a:pPr lvl="0">
              <a:defRPr sz="2400"/>
            </a:pPr>
          </a:p>
        </p:txBody>
      </p:sp>
      <p:sp>
        <p:nvSpPr>
          <p:cNvPr id="658" name="Shape 658"/>
          <p:cNvSpPr/>
          <p:nvPr/>
        </p:nvSpPr>
        <p:spPr>
          <a:xfrm>
            <a:off x="10437808" y="8876824"/>
            <a:ext cx="1757477"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8 page runs</a:t>
            </a:r>
          </a:p>
        </p:txBody>
      </p:sp>
    </p:spTree>
  </p:cSld>
  <p:clrMapOvr>
    <a:masterClrMapping/>
  </p:clrMapOvr>
  <p:transition spd="med" advClick="1"/>
</p:sld>
</file>

<file path=ppt/slides/slide4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60" name="Shape 660"/>
          <p:cNvSpPr/>
          <p:nvPr>
            <p:ph type="title"/>
          </p:nvPr>
        </p:nvSpPr>
        <p:spPr>
          <a:prstGeom prst="rect">
            <a:avLst/>
          </a:prstGeom>
        </p:spPr>
        <p:txBody>
          <a:bodyPr/>
          <a:lstStyle/>
          <a:p>
            <a:pPr lvl="0">
              <a:defRPr sz="1800"/>
            </a:pPr>
            <a:r>
              <a:rPr sz="8000"/>
              <a:t>Generalized Merge Sort</a:t>
            </a:r>
          </a:p>
        </p:txBody>
      </p:sp>
      <p:sp>
        <p:nvSpPr>
          <p:cNvPr id="661" name="Shape 661"/>
          <p:cNvSpPr/>
          <p:nvPr/>
        </p:nvSpPr>
        <p:spPr>
          <a:xfrm>
            <a:off x="1898650" y="3836268"/>
            <a:ext cx="1967608" cy="2864099"/>
          </a:xfrm>
          <a:prstGeom prst="roundRect">
            <a:avLst>
              <a:gd name="adj" fmla="val 15000"/>
            </a:avLst>
          </a:prstGeom>
          <a:solidFill>
            <a:srgbClr val="70BF41">
              <a:alpha val="43638"/>
            </a:srgbClr>
          </a:solidFill>
          <a:ln w="12700">
            <a:miter lim="400000"/>
          </a:ln>
        </p:spPr>
        <p:txBody>
          <a:bodyPr lIns="0" tIns="0" rIns="0" bIns="0" anchor="ctr"/>
          <a:lstStyle/>
          <a:p>
            <a:pPr lvl="0">
              <a:defRPr sz="2400"/>
            </a:pPr>
          </a:p>
        </p:txBody>
      </p:sp>
      <p:sp>
        <p:nvSpPr>
          <p:cNvPr id="662" name="Shape 662"/>
          <p:cNvSpPr/>
          <p:nvPr/>
        </p:nvSpPr>
        <p:spPr>
          <a:xfrm>
            <a:off x="4198193" y="3562350"/>
            <a:ext cx="4518621" cy="3411935"/>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663" name="Shape 663"/>
          <p:cNvSpPr/>
          <p:nvPr/>
        </p:nvSpPr>
        <p:spPr>
          <a:xfrm>
            <a:off x="4864100" y="3949700"/>
            <a:ext cx="1322934" cy="728961"/>
          </a:xfrm>
          <a:prstGeom prst="rect">
            <a:avLst/>
          </a:prstGeom>
          <a:solidFill>
            <a:srgbClr val="70BF41">
              <a:alpha val="55602"/>
            </a:srgbClr>
          </a:solidFill>
          <a:ln w="12700">
            <a:miter lim="400000"/>
          </a:ln>
        </p:spPr>
        <p:txBody>
          <a:bodyPr lIns="0" tIns="0" rIns="0" bIns="0" anchor="ctr"/>
          <a:lstStyle/>
          <a:p>
            <a:pPr lvl="0">
              <a:defRPr sz="2400">
                <a:solidFill>
                  <a:srgbClr val="FFFFFF"/>
                </a:solidFill>
              </a:defRPr>
            </a:pPr>
          </a:p>
        </p:txBody>
      </p:sp>
      <p:sp>
        <p:nvSpPr>
          <p:cNvPr id="664" name="Shape 664"/>
          <p:cNvSpPr/>
          <p:nvPr/>
        </p:nvSpPr>
        <p:spPr>
          <a:xfrm>
            <a:off x="2529037" y="4930130"/>
            <a:ext cx="706833"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Disk</a:t>
            </a:r>
          </a:p>
        </p:txBody>
      </p:sp>
      <p:sp>
        <p:nvSpPr>
          <p:cNvPr id="665" name="Shape 665"/>
          <p:cNvSpPr/>
          <p:nvPr/>
        </p:nvSpPr>
        <p:spPr>
          <a:xfrm>
            <a:off x="9673778" y="5033367"/>
            <a:ext cx="706832"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Disk</a:t>
            </a:r>
          </a:p>
        </p:txBody>
      </p:sp>
      <p:sp>
        <p:nvSpPr>
          <p:cNvPr id="666" name="Shape 666"/>
          <p:cNvSpPr/>
          <p:nvPr/>
        </p:nvSpPr>
        <p:spPr>
          <a:xfrm>
            <a:off x="4869459" y="4709169"/>
            <a:ext cx="1322934" cy="728962"/>
          </a:xfrm>
          <a:prstGeom prst="rect">
            <a:avLst/>
          </a:prstGeom>
          <a:solidFill>
            <a:srgbClr val="70BF41">
              <a:alpha val="55602"/>
            </a:srgbClr>
          </a:solidFill>
          <a:ln w="12700">
            <a:miter lim="400000"/>
          </a:ln>
        </p:spPr>
        <p:txBody>
          <a:bodyPr lIns="0" tIns="0" rIns="0" bIns="0" anchor="ctr"/>
          <a:lstStyle/>
          <a:p>
            <a:pPr lvl="0">
              <a:defRPr sz="2400">
                <a:solidFill>
                  <a:srgbClr val="FFFFFF"/>
                </a:solidFill>
              </a:defRPr>
            </a:pPr>
          </a:p>
        </p:txBody>
      </p:sp>
      <p:sp>
        <p:nvSpPr>
          <p:cNvPr id="667" name="Shape 667"/>
          <p:cNvSpPr/>
          <p:nvPr/>
        </p:nvSpPr>
        <p:spPr>
          <a:xfrm>
            <a:off x="6959600" y="4800600"/>
            <a:ext cx="1322934" cy="728961"/>
          </a:xfrm>
          <a:prstGeom prst="rect">
            <a:avLst/>
          </a:prstGeom>
          <a:solidFill>
            <a:srgbClr val="70BF41">
              <a:alpha val="55602"/>
            </a:srgbClr>
          </a:solidFill>
          <a:ln w="12700">
            <a:miter lim="400000"/>
          </a:ln>
        </p:spPr>
        <p:txBody>
          <a:bodyPr lIns="0" tIns="0" rIns="0" bIns="0" anchor="ctr"/>
          <a:lstStyle/>
          <a:p>
            <a:pPr lvl="0">
              <a:defRPr sz="2400">
                <a:solidFill>
                  <a:srgbClr val="FFFFFF"/>
                </a:solidFill>
              </a:defRPr>
            </a:pPr>
          </a:p>
        </p:txBody>
      </p:sp>
      <p:sp>
        <p:nvSpPr>
          <p:cNvPr id="668" name="Shape 668"/>
          <p:cNvSpPr/>
          <p:nvPr/>
        </p:nvSpPr>
        <p:spPr>
          <a:xfrm>
            <a:off x="4993995" y="4079230"/>
            <a:ext cx="1063143"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Input 1</a:t>
            </a:r>
          </a:p>
        </p:txBody>
      </p:sp>
      <p:sp>
        <p:nvSpPr>
          <p:cNvPr id="669" name="Shape 669"/>
          <p:cNvSpPr/>
          <p:nvPr/>
        </p:nvSpPr>
        <p:spPr>
          <a:xfrm>
            <a:off x="4992588" y="4838699"/>
            <a:ext cx="1063143"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Input 2</a:t>
            </a:r>
          </a:p>
        </p:txBody>
      </p:sp>
      <p:sp>
        <p:nvSpPr>
          <p:cNvPr id="670" name="Shape 670"/>
          <p:cNvSpPr/>
          <p:nvPr/>
        </p:nvSpPr>
        <p:spPr>
          <a:xfrm>
            <a:off x="7094854" y="4930130"/>
            <a:ext cx="1046075"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Output</a:t>
            </a:r>
          </a:p>
        </p:txBody>
      </p:sp>
      <p:sp>
        <p:nvSpPr>
          <p:cNvPr id="671" name="Shape 671"/>
          <p:cNvSpPr/>
          <p:nvPr/>
        </p:nvSpPr>
        <p:spPr>
          <a:xfrm>
            <a:off x="3781117" y="4314180"/>
            <a:ext cx="1046074" cy="1"/>
          </a:xfrm>
          <a:prstGeom prst="line">
            <a:avLst/>
          </a:prstGeom>
          <a:ln w="25400">
            <a:solidFill/>
            <a:miter lim="400000"/>
            <a:tailEnd type="triangle"/>
          </a:ln>
        </p:spPr>
        <p:txBody>
          <a:bodyPr lIns="50800" tIns="50800" rIns="50800" bIns="50800" anchor="ctr"/>
          <a:lstStyle/>
          <a:p>
            <a:pPr lvl="0">
              <a:defRPr sz="2400"/>
            </a:pPr>
          </a:p>
        </p:txBody>
      </p:sp>
      <p:sp>
        <p:nvSpPr>
          <p:cNvPr id="672" name="Shape 672"/>
          <p:cNvSpPr/>
          <p:nvPr/>
        </p:nvSpPr>
        <p:spPr>
          <a:xfrm>
            <a:off x="3781117" y="5158077"/>
            <a:ext cx="1046074" cy="1"/>
          </a:xfrm>
          <a:prstGeom prst="line">
            <a:avLst/>
          </a:prstGeom>
          <a:ln w="25400">
            <a:solidFill/>
            <a:miter lim="400000"/>
            <a:tailEnd type="triangle"/>
          </a:ln>
        </p:spPr>
        <p:txBody>
          <a:bodyPr lIns="50800" tIns="50800" rIns="50800" bIns="50800" anchor="ctr"/>
          <a:lstStyle/>
          <a:p>
            <a:pPr lvl="0">
              <a:defRPr sz="2400"/>
            </a:pPr>
          </a:p>
        </p:txBody>
      </p:sp>
      <p:sp>
        <p:nvSpPr>
          <p:cNvPr id="673" name="Shape 673"/>
          <p:cNvSpPr/>
          <p:nvPr/>
        </p:nvSpPr>
        <p:spPr>
          <a:xfrm>
            <a:off x="9043390" y="3836268"/>
            <a:ext cx="1967608" cy="2864099"/>
          </a:xfrm>
          <a:prstGeom prst="roundRect">
            <a:avLst>
              <a:gd name="adj" fmla="val 15000"/>
            </a:avLst>
          </a:prstGeom>
          <a:solidFill>
            <a:srgbClr val="70BF41">
              <a:alpha val="43638"/>
            </a:srgbClr>
          </a:solidFill>
          <a:ln w="12700">
            <a:miter lim="400000"/>
          </a:ln>
        </p:spPr>
        <p:txBody>
          <a:bodyPr lIns="0" tIns="0" rIns="0" bIns="0" anchor="ctr"/>
          <a:lstStyle/>
          <a:p>
            <a:pPr lvl="0">
              <a:defRPr sz="2400"/>
            </a:pPr>
          </a:p>
        </p:txBody>
      </p:sp>
      <p:sp>
        <p:nvSpPr>
          <p:cNvPr id="674" name="Shape 674"/>
          <p:cNvSpPr/>
          <p:nvPr/>
        </p:nvSpPr>
        <p:spPr>
          <a:xfrm flipV="1">
            <a:off x="6137732" y="5079052"/>
            <a:ext cx="743084" cy="173852"/>
          </a:xfrm>
          <a:prstGeom prst="line">
            <a:avLst/>
          </a:prstGeom>
          <a:ln w="25400">
            <a:solidFill/>
            <a:miter lim="400000"/>
            <a:tailEnd type="triangle"/>
          </a:ln>
        </p:spPr>
        <p:txBody>
          <a:bodyPr lIns="50800" tIns="50800" rIns="50800" bIns="50800" anchor="ctr"/>
          <a:lstStyle/>
          <a:p>
            <a:pPr lvl="0">
              <a:defRPr sz="2400"/>
            </a:pPr>
          </a:p>
        </p:txBody>
      </p:sp>
      <p:sp>
        <p:nvSpPr>
          <p:cNvPr id="675" name="Shape 675"/>
          <p:cNvSpPr/>
          <p:nvPr/>
        </p:nvSpPr>
        <p:spPr>
          <a:xfrm>
            <a:off x="6114201" y="4360748"/>
            <a:ext cx="821090" cy="459032"/>
          </a:xfrm>
          <a:prstGeom prst="line">
            <a:avLst/>
          </a:prstGeom>
          <a:ln w="25400">
            <a:solidFill/>
            <a:miter lim="400000"/>
            <a:tailEnd type="triangle"/>
          </a:ln>
        </p:spPr>
        <p:txBody>
          <a:bodyPr lIns="50800" tIns="50800" rIns="50800" bIns="50800" anchor="ctr"/>
          <a:lstStyle/>
          <a:p>
            <a:pPr lvl="0">
              <a:defRPr sz="2400"/>
            </a:pPr>
          </a:p>
        </p:txBody>
      </p:sp>
      <p:sp>
        <p:nvSpPr>
          <p:cNvPr id="676" name="Shape 676"/>
          <p:cNvSpPr/>
          <p:nvPr/>
        </p:nvSpPr>
        <p:spPr>
          <a:xfrm>
            <a:off x="8313809" y="5165080"/>
            <a:ext cx="706832" cy="1"/>
          </a:xfrm>
          <a:prstGeom prst="line">
            <a:avLst/>
          </a:prstGeom>
          <a:ln w="25400">
            <a:solidFill/>
            <a:miter lim="400000"/>
            <a:tailEnd type="triangle"/>
          </a:ln>
        </p:spPr>
        <p:txBody>
          <a:bodyPr lIns="50800" tIns="50800" rIns="50800" bIns="50800" anchor="ctr"/>
          <a:lstStyle/>
          <a:p>
            <a:pPr lvl="0">
              <a:defRPr sz="2400"/>
            </a:pPr>
          </a:p>
        </p:txBody>
      </p:sp>
      <p:sp>
        <p:nvSpPr>
          <p:cNvPr id="677" name="Shape 677"/>
          <p:cNvSpPr/>
          <p:nvPr/>
        </p:nvSpPr>
        <p:spPr>
          <a:xfrm>
            <a:off x="4140248" y="7726660"/>
            <a:ext cx="462915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Buffer size of B pages</a:t>
            </a:r>
          </a:p>
        </p:txBody>
      </p:sp>
      <p:sp>
        <p:nvSpPr>
          <p:cNvPr id="678" name="Shape 678"/>
          <p:cNvSpPr/>
          <p:nvPr/>
        </p:nvSpPr>
        <p:spPr>
          <a:xfrm>
            <a:off x="4864100" y="5838180"/>
            <a:ext cx="1322934" cy="728961"/>
          </a:xfrm>
          <a:prstGeom prst="rect">
            <a:avLst/>
          </a:prstGeom>
          <a:solidFill>
            <a:srgbClr val="70BF41">
              <a:alpha val="55602"/>
            </a:srgbClr>
          </a:solidFill>
          <a:ln w="12700">
            <a:miter lim="400000"/>
          </a:ln>
        </p:spPr>
        <p:txBody>
          <a:bodyPr lIns="0" tIns="0" rIns="0" bIns="0" anchor="ctr"/>
          <a:lstStyle/>
          <a:p>
            <a:pPr lvl="0">
              <a:defRPr sz="2400">
                <a:solidFill>
                  <a:srgbClr val="FFFFFF"/>
                </a:solidFill>
              </a:defRPr>
            </a:pPr>
          </a:p>
        </p:txBody>
      </p:sp>
      <p:sp>
        <p:nvSpPr>
          <p:cNvPr id="679" name="Shape 679"/>
          <p:cNvSpPr/>
          <p:nvPr/>
        </p:nvSpPr>
        <p:spPr>
          <a:xfrm>
            <a:off x="4841595" y="5967710"/>
            <a:ext cx="1367943"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Input B-1</a:t>
            </a:r>
          </a:p>
        </p:txBody>
      </p:sp>
      <p:sp>
        <p:nvSpPr>
          <p:cNvPr id="680" name="Shape 680"/>
          <p:cNvSpPr/>
          <p:nvPr/>
        </p:nvSpPr>
        <p:spPr>
          <a:xfrm>
            <a:off x="3781117" y="6202660"/>
            <a:ext cx="1046074" cy="1"/>
          </a:xfrm>
          <a:prstGeom prst="line">
            <a:avLst/>
          </a:prstGeom>
          <a:ln w="25400">
            <a:solidFill/>
            <a:miter lim="400000"/>
            <a:tailEnd type="triangle"/>
          </a:ln>
        </p:spPr>
        <p:txBody>
          <a:bodyPr lIns="50800" tIns="50800" rIns="50800" bIns="50800" anchor="ctr"/>
          <a:lstStyle/>
          <a:p>
            <a:pPr lvl="0">
              <a:defRPr sz="2400"/>
            </a:pPr>
          </a:p>
        </p:txBody>
      </p:sp>
      <p:sp>
        <p:nvSpPr>
          <p:cNvPr id="681" name="Shape 681"/>
          <p:cNvSpPr/>
          <p:nvPr/>
        </p:nvSpPr>
        <p:spPr>
          <a:xfrm flipV="1">
            <a:off x="6226835" y="5601343"/>
            <a:ext cx="697852" cy="697852"/>
          </a:xfrm>
          <a:prstGeom prst="line">
            <a:avLst/>
          </a:prstGeom>
          <a:ln w="25400">
            <a:solidFill/>
            <a:miter lim="400000"/>
            <a:tailEnd type="triangle"/>
          </a:ln>
        </p:spPr>
        <p:txBody>
          <a:bodyPr lIns="50800" tIns="50800" rIns="50800" bIns="50800" anchor="ctr"/>
          <a:lstStyle/>
          <a:p>
            <a:pPr lvl="0">
              <a:defRPr sz="2400"/>
            </a:pPr>
          </a:p>
        </p:txBody>
      </p:sp>
      <p:sp>
        <p:nvSpPr>
          <p:cNvPr id="682" name="Shape 682"/>
          <p:cNvSpPr/>
          <p:nvPr/>
        </p:nvSpPr>
        <p:spPr>
          <a:xfrm flipH="1" rot="16200000">
            <a:off x="5127178" y="5314305"/>
            <a:ext cx="57150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a:t>
            </a:r>
          </a:p>
        </p:txBody>
      </p:sp>
    </p:spTree>
  </p:cSld>
  <p:clrMapOvr>
    <a:masterClrMapping/>
  </p:clrMapOvr>
  <p:transition spd="med" advClick="1"/>
</p:sld>
</file>

<file path=ppt/slides/slide4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84" name="Shape 684"/>
          <p:cNvSpPr/>
          <p:nvPr>
            <p:ph type="title"/>
          </p:nvPr>
        </p:nvSpPr>
        <p:spPr>
          <a:prstGeom prst="rect">
            <a:avLst/>
          </a:prstGeom>
        </p:spPr>
        <p:txBody>
          <a:bodyPr/>
          <a:lstStyle/>
          <a:p>
            <a:pPr lvl="0">
              <a:defRPr sz="1800"/>
            </a:pPr>
            <a:r>
              <a:rPr sz="8000"/>
              <a:t>Generalized Merge Sort</a:t>
            </a:r>
          </a:p>
        </p:txBody>
      </p:sp>
      <p:sp>
        <p:nvSpPr>
          <p:cNvPr id="685" name="Shape 685"/>
          <p:cNvSpPr/>
          <p:nvPr>
            <p:ph type="body" idx="1"/>
          </p:nvPr>
        </p:nvSpPr>
        <p:spPr>
          <a:xfrm>
            <a:off x="965200" y="2603500"/>
            <a:ext cx="11099800" cy="6286500"/>
          </a:xfrm>
          <a:prstGeom prst="rect">
            <a:avLst/>
          </a:prstGeom>
        </p:spPr>
        <p:txBody>
          <a:bodyPr anchor="t"/>
          <a:lstStyle/>
          <a:p>
            <a:pPr lvl="0">
              <a:defRPr sz="1800"/>
            </a:pPr>
            <a:r>
              <a:rPr sz="3600"/>
              <a:t>Pass 0: Use all B buffers to sort, giving N/B sorted runs</a:t>
            </a:r>
            <a:endParaRPr sz="3600"/>
          </a:p>
          <a:p>
            <a:pPr lvl="0">
              <a:defRPr sz="1800"/>
            </a:pPr>
            <a:r>
              <a:rPr sz="3600"/>
              <a:t>Pass 1, 2, …, etc: Merge B-1 runs</a:t>
            </a:r>
            <a:endParaRPr sz="3600"/>
          </a:p>
          <a:p>
            <a:pPr lvl="0">
              <a:defRPr sz="1800"/>
            </a:pPr>
            <a:r>
              <a:rPr sz="3600"/>
              <a:t># Passes: </a:t>
            </a:r>
            <a:r>
              <a:rPr sz="3300">
                <a:latin typeface="Courier New"/>
                <a:ea typeface="Courier New"/>
                <a:cs typeface="Courier New"/>
                <a:sym typeface="Courier New"/>
              </a:rPr>
              <a:t>ceil(log_{B-1}(ceil(N/B)) + 1</a:t>
            </a:r>
            <a:endParaRPr sz="3300">
              <a:latin typeface="Courier New"/>
              <a:ea typeface="Courier New"/>
              <a:cs typeface="Courier New"/>
              <a:sym typeface="Courier New"/>
            </a:endParaRPr>
          </a:p>
          <a:p>
            <a:pPr lvl="0">
              <a:defRPr sz="1800"/>
            </a:pPr>
            <a:r>
              <a:rPr sz="3600"/>
              <a:t># I/O’s: </a:t>
            </a:r>
            <a:r>
              <a:rPr sz="3300">
                <a:latin typeface="Courier New"/>
                <a:ea typeface="Courier New"/>
                <a:cs typeface="Courier New"/>
                <a:sym typeface="Courier New"/>
              </a:rPr>
              <a:t>2N*(ceil(log_{B-1}(ceil(N/B)) + 1)</a:t>
            </a:r>
          </a:p>
        </p:txBody>
      </p:sp>
    </p:spTree>
  </p:cSld>
  <p:clrMapOvr>
    <a:masterClrMapping/>
  </p:clrMapOvr>
  <p:transition spd="med" advClick="1"/>
</p:sld>
</file>

<file path=ppt/slides/slide4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87" name="Shape 687"/>
          <p:cNvSpPr/>
          <p:nvPr/>
        </p:nvSpPr>
        <p:spPr>
          <a:xfrm>
            <a:off x="1346200"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688" name="Shape 688"/>
          <p:cNvSpPr/>
          <p:nvPr/>
        </p:nvSpPr>
        <p:spPr>
          <a:xfrm>
            <a:off x="1346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6,2</a:t>
            </a:r>
          </a:p>
        </p:txBody>
      </p:sp>
      <p:sp>
        <p:nvSpPr>
          <p:cNvPr id="689" name="Shape 689"/>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690" name="Shape 690"/>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691" name="Shape 691"/>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692" name="Shape 692"/>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693" name="Shape 693"/>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694" name="Shape 694"/>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695" name="Shape 695"/>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696" name="Shape 696"/>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697" name="Shape 697"/>
          <p:cNvSpPr/>
          <p:nvPr/>
        </p:nvSpPr>
        <p:spPr>
          <a:xfrm>
            <a:off x="4813539" y="6265767"/>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698" name="Shape 698"/>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699" name="Shape 699"/>
          <p:cNvSpPr/>
          <p:nvPr/>
        </p:nvSpPr>
        <p:spPr>
          <a:xfrm>
            <a:off x="4813539" y="3917950"/>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700" name="Shape 700"/>
          <p:cNvSpPr/>
          <p:nvPr/>
        </p:nvSpPr>
        <p:spPr>
          <a:xfrm>
            <a:off x="7683739" y="3917950"/>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701" name="Shape 701"/>
          <p:cNvSpPr/>
          <p:nvPr/>
        </p:nvSpPr>
        <p:spPr>
          <a:xfrm>
            <a:off x="7683739" y="6265767"/>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702" name="Shape 702"/>
          <p:cNvSpPr/>
          <p:nvPr>
            <p:ph type="title" idx="4294967295"/>
          </p:nvPr>
        </p:nvSpPr>
        <p:spPr>
          <a:prstGeom prst="rect">
            <a:avLst/>
          </a:prstGeom>
        </p:spPr>
        <p:txBody>
          <a:bodyPr/>
          <a:lstStyle/>
          <a:p>
            <a:pPr lvl="0">
              <a:defRPr sz="1800"/>
            </a:pPr>
            <a:r>
              <a:rPr sz="8000"/>
              <a:t>Pass 0</a:t>
            </a:r>
          </a:p>
        </p:txBody>
      </p:sp>
      <p:sp>
        <p:nvSpPr>
          <p:cNvPr id="703" name="Shape 703"/>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704" name="Shape 704"/>
          <p:cNvSpPr/>
          <p:nvPr/>
        </p:nvSpPr>
        <p:spPr>
          <a:xfrm>
            <a:off x="406400" y="33612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5,3</a:t>
            </a:r>
          </a:p>
        </p:txBody>
      </p:sp>
      <p:sp>
        <p:nvSpPr>
          <p:cNvPr id="705" name="Shape 705"/>
          <p:cNvSpPr/>
          <p:nvPr/>
        </p:nvSpPr>
        <p:spPr>
          <a:xfrm>
            <a:off x="401884" y="41867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706" name="Shape 706"/>
          <p:cNvSpPr/>
          <p:nvPr/>
        </p:nvSpPr>
        <p:spPr>
          <a:xfrm>
            <a:off x="406400" y="50122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707" name="Shape 707"/>
          <p:cNvSpPr/>
          <p:nvPr/>
        </p:nvSpPr>
        <p:spPr>
          <a:xfrm>
            <a:off x="401884" y="58377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9,2</a:t>
            </a:r>
          </a:p>
        </p:txBody>
      </p:sp>
    </p:spTree>
  </p:cSld>
  <p:clrMapOvr>
    <a:masterClrMapping/>
  </p:clrMapOvr>
  <p:transition spd="med" advClick="1"/>
</p:sld>
</file>

<file path=ppt/slides/slide4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09" name="Shape 709"/>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710" name="Shape 710"/>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711" name="Shape 711"/>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712" name="Shape 712"/>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713" name="Shape 713"/>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714" name="Shape 714"/>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715" name="Shape 715"/>
          <p:cNvSpPr/>
          <p:nvPr/>
        </p:nvSpPr>
        <p:spPr>
          <a:xfrm>
            <a:off x="4813539" y="6265767"/>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716" name="Shape 716"/>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717" name="Shape 717"/>
          <p:cNvSpPr/>
          <p:nvPr/>
        </p:nvSpPr>
        <p:spPr>
          <a:xfrm>
            <a:off x="4813539" y="3917950"/>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718" name="Shape 718"/>
          <p:cNvSpPr/>
          <p:nvPr/>
        </p:nvSpPr>
        <p:spPr>
          <a:xfrm>
            <a:off x="7683739" y="3917950"/>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6,2</a:t>
            </a:r>
          </a:p>
        </p:txBody>
      </p:sp>
      <p:sp>
        <p:nvSpPr>
          <p:cNvPr id="719" name="Shape 719"/>
          <p:cNvSpPr/>
          <p:nvPr/>
        </p:nvSpPr>
        <p:spPr>
          <a:xfrm>
            <a:off x="7683739" y="6265767"/>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720" name="Shape 720"/>
          <p:cNvSpPr/>
          <p:nvPr>
            <p:ph type="title" idx="4294967295"/>
          </p:nvPr>
        </p:nvSpPr>
        <p:spPr>
          <a:prstGeom prst="rect">
            <a:avLst/>
          </a:prstGeom>
        </p:spPr>
        <p:txBody>
          <a:bodyPr/>
          <a:lstStyle/>
          <a:p>
            <a:pPr lvl="0">
              <a:defRPr sz="1800"/>
            </a:pPr>
            <a:r>
              <a:rPr sz="8000"/>
              <a:t>Pass 0</a:t>
            </a:r>
          </a:p>
        </p:txBody>
      </p:sp>
      <p:sp>
        <p:nvSpPr>
          <p:cNvPr id="721" name="Shape 721"/>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722" name="Shape 722"/>
          <p:cNvSpPr/>
          <p:nvPr/>
        </p:nvSpPr>
        <p:spPr>
          <a:xfrm>
            <a:off x="406400" y="33612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5,3</a:t>
            </a:r>
          </a:p>
        </p:txBody>
      </p:sp>
      <p:sp>
        <p:nvSpPr>
          <p:cNvPr id="723" name="Shape 723"/>
          <p:cNvSpPr/>
          <p:nvPr/>
        </p:nvSpPr>
        <p:spPr>
          <a:xfrm>
            <a:off x="401884" y="41867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724" name="Shape 724"/>
          <p:cNvSpPr/>
          <p:nvPr/>
        </p:nvSpPr>
        <p:spPr>
          <a:xfrm>
            <a:off x="406400" y="50122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725" name="Shape 725"/>
          <p:cNvSpPr/>
          <p:nvPr/>
        </p:nvSpPr>
        <p:spPr>
          <a:xfrm>
            <a:off x="401884" y="58377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9,2</a:t>
            </a:r>
          </a:p>
        </p:txBody>
      </p:sp>
    </p:spTree>
  </p:cSld>
  <p:clrMapOvr>
    <a:masterClrMapping/>
  </p:clrMapOvr>
  <p:transition spd="med" advClick="1"/>
</p:sld>
</file>

<file path=ppt/slides/slide4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27" name="Shape 727"/>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728" name="Shape 728"/>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729" name="Shape 729"/>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730" name="Shape 730"/>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731" name="Shape 731"/>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732" name="Shape 732"/>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733" name="Shape 733"/>
          <p:cNvSpPr/>
          <p:nvPr/>
        </p:nvSpPr>
        <p:spPr>
          <a:xfrm>
            <a:off x="4813539" y="6265767"/>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734" name="Shape 734"/>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735" name="Shape 735"/>
          <p:cNvSpPr/>
          <p:nvPr/>
        </p:nvSpPr>
        <p:spPr>
          <a:xfrm>
            <a:off x="4813539" y="3917950"/>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736" name="Shape 736"/>
          <p:cNvSpPr/>
          <p:nvPr/>
        </p:nvSpPr>
        <p:spPr>
          <a:xfrm>
            <a:off x="7683739" y="3917950"/>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737" name="Shape 737"/>
          <p:cNvSpPr/>
          <p:nvPr/>
        </p:nvSpPr>
        <p:spPr>
          <a:xfrm>
            <a:off x="7683739" y="6265767"/>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738" name="Shape 738"/>
          <p:cNvSpPr/>
          <p:nvPr>
            <p:ph type="title" idx="4294967295"/>
          </p:nvPr>
        </p:nvSpPr>
        <p:spPr>
          <a:prstGeom prst="rect">
            <a:avLst/>
          </a:prstGeom>
        </p:spPr>
        <p:txBody>
          <a:bodyPr/>
          <a:lstStyle/>
          <a:p>
            <a:pPr lvl="0">
              <a:defRPr sz="1800"/>
            </a:pPr>
            <a:r>
              <a:rPr sz="8000"/>
              <a:t>Pass 0</a:t>
            </a:r>
          </a:p>
        </p:txBody>
      </p:sp>
      <p:sp>
        <p:nvSpPr>
          <p:cNvPr id="739" name="Shape 739"/>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740" name="Shape 740"/>
          <p:cNvSpPr/>
          <p:nvPr/>
        </p:nvSpPr>
        <p:spPr>
          <a:xfrm>
            <a:off x="3168040" y="2635287"/>
            <a:ext cx="666872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(Use a sort algorithm from 61B!)</a:t>
            </a:r>
          </a:p>
        </p:txBody>
      </p:sp>
      <p:sp>
        <p:nvSpPr>
          <p:cNvPr id="741" name="Shape 741"/>
          <p:cNvSpPr/>
          <p:nvPr/>
        </p:nvSpPr>
        <p:spPr>
          <a:xfrm>
            <a:off x="406400" y="33612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5,3</a:t>
            </a:r>
          </a:p>
        </p:txBody>
      </p:sp>
      <p:sp>
        <p:nvSpPr>
          <p:cNvPr id="742" name="Shape 742"/>
          <p:cNvSpPr/>
          <p:nvPr/>
        </p:nvSpPr>
        <p:spPr>
          <a:xfrm>
            <a:off x="401884" y="41867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743" name="Shape 743"/>
          <p:cNvSpPr/>
          <p:nvPr/>
        </p:nvSpPr>
        <p:spPr>
          <a:xfrm>
            <a:off x="406400" y="50122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744" name="Shape 744"/>
          <p:cNvSpPr/>
          <p:nvPr/>
        </p:nvSpPr>
        <p:spPr>
          <a:xfrm>
            <a:off x="401884" y="58377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9,2</a:t>
            </a:r>
          </a:p>
        </p:txBody>
      </p:sp>
    </p:spTree>
  </p:cSld>
  <p:clrMapOvr>
    <a:masterClrMapping/>
  </p:clrMapOvr>
  <p:transition spd="med" advClick="1"/>
</p:sld>
</file>

<file path=ppt/slides/slide4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46" name="Shape 746"/>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747" name="Shape 747"/>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748" name="Shape 748"/>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749" name="Shape 749"/>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750" name="Shape 750"/>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751" name="Shape 751"/>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752" name="Shape 752"/>
          <p:cNvSpPr/>
          <p:nvPr/>
        </p:nvSpPr>
        <p:spPr>
          <a:xfrm>
            <a:off x="4813539" y="6265767"/>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753" name="Shape 753"/>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754" name="Shape 754"/>
          <p:cNvSpPr/>
          <p:nvPr/>
        </p:nvSpPr>
        <p:spPr>
          <a:xfrm>
            <a:off x="4813539" y="3917950"/>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755" name="Shape 755"/>
          <p:cNvSpPr/>
          <p:nvPr/>
        </p:nvSpPr>
        <p:spPr>
          <a:xfrm>
            <a:off x="7683739" y="3917950"/>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756" name="Shape 756"/>
          <p:cNvSpPr/>
          <p:nvPr/>
        </p:nvSpPr>
        <p:spPr>
          <a:xfrm>
            <a:off x="7683739" y="6265767"/>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757" name="Shape 757"/>
          <p:cNvSpPr/>
          <p:nvPr>
            <p:ph type="title" idx="4294967295"/>
          </p:nvPr>
        </p:nvSpPr>
        <p:spPr>
          <a:prstGeom prst="rect">
            <a:avLst/>
          </a:prstGeom>
        </p:spPr>
        <p:txBody>
          <a:bodyPr/>
          <a:lstStyle/>
          <a:p>
            <a:pPr lvl="0">
              <a:defRPr sz="1800"/>
            </a:pPr>
            <a:r>
              <a:rPr sz="8000"/>
              <a:t>Pass 0</a:t>
            </a:r>
          </a:p>
        </p:txBody>
      </p:sp>
      <p:sp>
        <p:nvSpPr>
          <p:cNvPr id="758" name="Shape 758"/>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759" name="Shape 759"/>
          <p:cNvSpPr/>
          <p:nvPr/>
        </p:nvSpPr>
        <p:spPr>
          <a:xfrm>
            <a:off x="3168040" y="2635287"/>
            <a:ext cx="666872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(Use a sort algorithm from 61B!)</a:t>
            </a:r>
          </a:p>
        </p:txBody>
      </p:sp>
      <p:sp>
        <p:nvSpPr>
          <p:cNvPr id="760" name="Shape 760"/>
          <p:cNvSpPr/>
          <p:nvPr/>
        </p:nvSpPr>
        <p:spPr>
          <a:xfrm>
            <a:off x="11070928" y="20383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761" name="Shape 761"/>
          <p:cNvSpPr/>
          <p:nvPr/>
        </p:nvSpPr>
        <p:spPr>
          <a:xfrm>
            <a:off x="11070928" y="2681845"/>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762" name="Shape 762"/>
          <p:cNvSpPr/>
          <p:nvPr/>
        </p:nvSpPr>
        <p:spPr>
          <a:xfrm>
            <a:off x="11066412" y="332534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763" name="Shape 763"/>
          <p:cNvSpPr/>
          <p:nvPr/>
        </p:nvSpPr>
        <p:spPr>
          <a:xfrm>
            <a:off x="11066412" y="3968836"/>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764" name="Shape 764"/>
          <p:cNvSpPr/>
          <p:nvPr/>
        </p:nvSpPr>
        <p:spPr>
          <a:xfrm>
            <a:off x="406400" y="33612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5,3</a:t>
            </a:r>
          </a:p>
        </p:txBody>
      </p:sp>
      <p:sp>
        <p:nvSpPr>
          <p:cNvPr id="765" name="Shape 765"/>
          <p:cNvSpPr/>
          <p:nvPr/>
        </p:nvSpPr>
        <p:spPr>
          <a:xfrm>
            <a:off x="401884" y="41867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766" name="Shape 766"/>
          <p:cNvSpPr/>
          <p:nvPr/>
        </p:nvSpPr>
        <p:spPr>
          <a:xfrm>
            <a:off x="406400" y="50122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767" name="Shape 767"/>
          <p:cNvSpPr/>
          <p:nvPr/>
        </p:nvSpPr>
        <p:spPr>
          <a:xfrm>
            <a:off x="401884" y="58377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9,2</a:t>
            </a:r>
          </a:p>
        </p:txBody>
      </p:sp>
    </p:spTree>
  </p:cSld>
  <p:clrMapOvr>
    <a:masterClrMapping/>
  </p:clrMapOvr>
  <p:transition spd="med" advClick="1"/>
</p:sld>
</file>

<file path=ppt/slides/slide4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69" name="Shape 769"/>
          <p:cNvSpPr/>
          <p:nvPr/>
        </p:nvSpPr>
        <p:spPr>
          <a:xfrm>
            <a:off x="1346200" y="2266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3,4</a:t>
            </a:r>
          </a:p>
        </p:txBody>
      </p:sp>
      <p:sp>
        <p:nvSpPr>
          <p:cNvPr id="770" name="Shape 770"/>
          <p:cNvSpPr/>
          <p:nvPr/>
        </p:nvSpPr>
        <p:spPr>
          <a:xfrm>
            <a:off x="1346200" y="3092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6,2</a:t>
            </a:r>
          </a:p>
        </p:txBody>
      </p:sp>
      <p:sp>
        <p:nvSpPr>
          <p:cNvPr id="771" name="Shape 771"/>
          <p:cNvSpPr/>
          <p:nvPr/>
        </p:nvSpPr>
        <p:spPr>
          <a:xfrm>
            <a:off x="1346200" y="3917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9,4</a:t>
            </a:r>
          </a:p>
        </p:txBody>
      </p:sp>
      <p:sp>
        <p:nvSpPr>
          <p:cNvPr id="772" name="Shape 772"/>
          <p:cNvSpPr/>
          <p:nvPr/>
        </p:nvSpPr>
        <p:spPr>
          <a:xfrm>
            <a:off x="1346200" y="4743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8,7</a:t>
            </a:r>
          </a:p>
        </p:txBody>
      </p:sp>
      <p:sp>
        <p:nvSpPr>
          <p:cNvPr id="773" name="Shape 773"/>
          <p:cNvSpPr/>
          <p:nvPr/>
        </p:nvSpPr>
        <p:spPr>
          <a:xfrm>
            <a:off x="1346200" y="5568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5,6</a:t>
            </a:r>
          </a:p>
        </p:txBody>
      </p:sp>
      <p:sp>
        <p:nvSpPr>
          <p:cNvPr id="774" name="Shape 774"/>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775" name="Shape 775"/>
          <p:cNvSpPr/>
          <p:nvPr/>
        </p:nvSpPr>
        <p:spPr>
          <a:xfrm>
            <a:off x="1341684" y="6394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6,5</a:t>
            </a:r>
          </a:p>
        </p:txBody>
      </p:sp>
      <p:sp>
        <p:nvSpPr>
          <p:cNvPr id="776" name="Shape 776"/>
          <p:cNvSpPr/>
          <p:nvPr/>
        </p:nvSpPr>
        <p:spPr>
          <a:xfrm>
            <a:off x="1346200" y="72199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1,4</a:t>
            </a:r>
          </a:p>
        </p:txBody>
      </p:sp>
      <p:sp>
        <p:nvSpPr>
          <p:cNvPr id="777" name="Shape 777"/>
          <p:cNvSpPr/>
          <p:nvPr/>
        </p:nvSpPr>
        <p:spPr>
          <a:xfrm>
            <a:off x="1341684" y="804545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4,2</a:t>
            </a:r>
          </a:p>
        </p:txBody>
      </p:sp>
      <p:sp>
        <p:nvSpPr>
          <p:cNvPr id="778" name="Shape 778"/>
          <p:cNvSpPr/>
          <p:nvPr/>
        </p:nvSpPr>
        <p:spPr>
          <a:xfrm>
            <a:off x="5030324" y="1194992"/>
            <a:ext cx="14863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Pass 0</a:t>
            </a:r>
          </a:p>
        </p:txBody>
      </p:sp>
      <p:sp>
        <p:nvSpPr>
          <p:cNvPr id="779" name="Shape 779"/>
          <p:cNvSpPr/>
          <p:nvPr/>
        </p:nvSpPr>
        <p:spPr>
          <a:xfrm>
            <a:off x="5477409" y="1899925"/>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780" name="Shape 780"/>
          <p:cNvSpPr/>
          <p:nvPr/>
        </p:nvSpPr>
        <p:spPr>
          <a:xfrm>
            <a:off x="5477409" y="248405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781" name="Shape 781"/>
          <p:cNvSpPr/>
          <p:nvPr/>
        </p:nvSpPr>
        <p:spPr>
          <a:xfrm>
            <a:off x="5477409" y="3068176"/>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782" name="Shape 782"/>
          <p:cNvSpPr/>
          <p:nvPr/>
        </p:nvSpPr>
        <p:spPr>
          <a:xfrm>
            <a:off x="5477409" y="3656593"/>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783" name="Shape 783"/>
          <p:cNvSpPr/>
          <p:nvPr/>
        </p:nvSpPr>
        <p:spPr>
          <a:xfrm>
            <a:off x="5477409" y="556379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784" name="Shape 784"/>
          <p:cNvSpPr/>
          <p:nvPr/>
        </p:nvSpPr>
        <p:spPr>
          <a:xfrm>
            <a:off x="5477409" y="6156500"/>
            <a:ext cx="592188" cy="554585"/>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785" name="Shape 785"/>
          <p:cNvSpPr/>
          <p:nvPr/>
        </p:nvSpPr>
        <p:spPr>
          <a:xfrm>
            <a:off x="5477409" y="675332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786" name="Shape 786"/>
          <p:cNvSpPr/>
          <p:nvPr/>
        </p:nvSpPr>
        <p:spPr>
          <a:xfrm>
            <a:off x="5477409" y="7346034"/>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787" name="Shape 787"/>
          <p:cNvSpPr/>
          <p:nvPr/>
        </p:nvSpPr>
        <p:spPr>
          <a:xfrm>
            <a:off x="4894765" y="8884367"/>
            <a:ext cx="1757477"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4 page runs</a:t>
            </a:r>
          </a:p>
        </p:txBody>
      </p:sp>
      <p:sp>
        <p:nvSpPr>
          <p:cNvPr id="788" name="Shape 788"/>
          <p:cNvSpPr/>
          <p:nvPr/>
        </p:nvSpPr>
        <p:spPr>
          <a:xfrm>
            <a:off x="406400" y="33612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5,3</a:t>
            </a:r>
          </a:p>
        </p:txBody>
      </p:sp>
      <p:sp>
        <p:nvSpPr>
          <p:cNvPr id="789" name="Shape 789"/>
          <p:cNvSpPr/>
          <p:nvPr/>
        </p:nvSpPr>
        <p:spPr>
          <a:xfrm>
            <a:off x="401884" y="41867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790" name="Shape 790"/>
          <p:cNvSpPr/>
          <p:nvPr/>
        </p:nvSpPr>
        <p:spPr>
          <a:xfrm>
            <a:off x="406400" y="50122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791" name="Shape 791"/>
          <p:cNvSpPr/>
          <p:nvPr/>
        </p:nvSpPr>
        <p:spPr>
          <a:xfrm>
            <a:off x="401884" y="583775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9,2</a:t>
            </a:r>
          </a:p>
        </p:txBody>
      </p:sp>
      <p:sp>
        <p:nvSpPr>
          <p:cNvPr id="792" name="Shape 792"/>
          <p:cNvSpPr/>
          <p:nvPr/>
        </p:nvSpPr>
        <p:spPr>
          <a:xfrm>
            <a:off x="4309009" y="3708387"/>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793" name="Shape 793"/>
          <p:cNvSpPr/>
          <p:nvPr/>
        </p:nvSpPr>
        <p:spPr>
          <a:xfrm>
            <a:off x="4309009" y="4301095"/>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794" name="Shape 794"/>
          <p:cNvSpPr/>
          <p:nvPr/>
        </p:nvSpPr>
        <p:spPr>
          <a:xfrm>
            <a:off x="4309009" y="489792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795" name="Shape 795"/>
          <p:cNvSpPr/>
          <p:nvPr/>
        </p:nvSpPr>
        <p:spPr>
          <a:xfrm>
            <a:off x="4309009" y="5490629"/>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5,9</a:t>
            </a:r>
          </a:p>
        </p:txBody>
      </p:sp>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 name="Shape 51"/>
          <p:cNvSpPr/>
          <p:nvPr>
            <p:ph type="title"/>
          </p:nvPr>
        </p:nvSpPr>
        <p:spPr>
          <a:prstGeom prst="rect">
            <a:avLst/>
          </a:prstGeom>
        </p:spPr>
        <p:txBody>
          <a:bodyPr/>
          <a:lstStyle/>
          <a:p>
            <a:pPr lvl="0">
              <a:defRPr sz="1800"/>
            </a:pPr>
            <a:r>
              <a:rPr sz="8000"/>
              <a:t>Logistics questions?</a:t>
            </a:r>
          </a:p>
        </p:txBody>
      </p:sp>
    </p:spTree>
  </p:cSld>
  <p:clrMapOvr>
    <a:masterClrMapping/>
  </p:clrMapOvr>
  <p:transition spd="med" advClick="1"/>
</p:sld>
</file>

<file path=ppt/slides/slide5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97" name="Shape 797"/>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798" name="Shape 798"/>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799" name="Shape 799"/>
          <p:cNvSpPr/>
          <p:nvPr/>
        </p:nvSpPr>
        <p:spPr>
          <a:xfrm>
            <a:off x="4813539" y="5034293"/>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800" name="Shape 800"/>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801" name="Shape 801"/>
          <p:cNvSpPr/>
          <p:nvPr/>
        </p:nvSpPr>
        <p:spPr>
          <a:xfrm>
            <a:off x="4813539" y="3917950"/>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802" name="Shape 802"/>
          <p:cNvSpPr/>
          <p:nvPr/>
        </p:nvSpPr>
        <p:spPr>
          <a:xfrm>
            <a:off x="7683739" y="5034293"/>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803" name="Shape 803"/>
          <p:cNvSpPr/>
          <p:nvPr/>
        </p:nvSpPr>
        <p:spPr>
          <a:xfrm>
            <a:off x="4813539" y="6150636"/>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804" name="Shape 804"/>
          <p:cNvSpPr/>
          <p:nvPr>
            <p:ph type="title" idx="4294967295"/>
          </p:nvPr>
        </p:nvSpPr>
        <p:spPr>
          <a:prstGeom prst="rect">
            <a:avLst/>
          </a:prstGeom>
        </p:spPr>
        <p:txBody>
          <a:bodyPr/>
          <a:lstStyle/>
          <a:p>
            <a:pPr lvl="0">
              <a:defRPr sz="1800"/>
            </a:pPr>
            <a:r>
              <a:rPr sz="8000"/>
              <a:t>Pass 1</a:t>
            </a:r>
          </a:p>
        </p:txBody>
      </p:sp>
      <p:sp>
        <p:nvSpPr>
          <p:cNvPr id="805" name="Shape 805"/>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806" name="Shape 806"/>
          <p:cNvSpPr/>
          <p:nvPr/>
        </p:nvSpPr>
        <p:spPr>
          <a:xfrm>
            <a:off x="1346200" y="2088120"/>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807" name="Shape 807"/>
          <p:cNvSpPr/>
          <p:nvPr/>
        </p:nvSpPr>
        <p:spPr>
          <a:xfrm>
            <a:off x="1346200" y="267224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808" name="Shape 808"/>
          <p:cNvSpPr/>
          <p:nvPr/>
        </p:nvSpPr>
        <p:spPr>
          <a:xfrm>
            <a:off x="1346200" y="325637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809" name="Shape 809"/>
          <p:cNvSpPr/>
          <p:nvPr/>
        </p:nvSpPr>
        <p:spPr>
          <a:xfrm>
            <a:off x="1346200" y="38447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810" name="Shape 810"/>
          <p:cNvSpPr/>
          <p:nvPr/>
        </p:nvSpPr>
        <p:spPr>
          <a:xfrm>
            <a:off x="1346200" y="5328654"/>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811" name="Shape 811"/>
          <p:cNvSpPr/>
          <p:nvPr/>
        </p:nvSpPr>
        <p:spPr>
          <a:xfrm>
            <a:off x="1346200" y="59213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812" name="Shape 812"/>
          <p:cNvSpPr/>
          <p:nvPr/>
        </p:nvSpPr>
        <p:spPr>
          <a:xfrm>
            <a:off x="1346200" y="65181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813" name="Shape 813"/>
          <p:cNvSpPr/>
          <p:nvPr/>
        </p:nvSpPr>
        <p:spPr>
          <a:xfrm>
            <a:off x="1346200" y="7110896"/>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814" name="Shape 814"/>
          <p:cNvSpPr/>
          <p:nvPr/>
        </p:nvSpPr>
        <p:spPr>
          <a:xfrm>
            <a:off x="431276" y="3708387"/>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815" name="Shape 815"/>
          <p:cNvSpPr/>
          <p:nvPr/>
        </p:nvSpPr>
        <p:spPr>
          <a:xfrm>
            <a:off x="431276" y="4301095"/>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816" name="Shape 816"/>
          <p:cNvSpPr/>
          <p:nvPr/>
        </p:nvSpPr>
        <p:spPr>
          <a:xfrm>
            <a:off x="431276" y="489792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817" name="Shape 817"/>
          <p:cNvSpPr/>
          <p:nvPr/>
        </p:nvSpPr>
        <p:spPr>
          <a:xfrm>
            <a:off x="431276" y="5490629"/>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5,9</a:t>
            </a:r>
          </a:p>
        </p:txBody>
      </p:sp>
    </p:spTree>
  </p:cSld>
  <p:clrMapOvr>
    <a:masterClrMapping/>
  </p:clrMapOvr>
  <p:transition spd="med" advClick="1"/>
</p:sld>
</file>

<file path=ppt/slides/slide5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19" name="Shape 819"/>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820" name="Shape 820"/>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821" name="Shape 821"/>
          <p:cNvSpPr/>
          <p:nvPr/>
        </p:nvSpPr>
        <p:spPr>
          <a:xfrm>
            <a:off x="4813539" y="5034293"/>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822" name="Shape 822"/>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823" name="Shape 823"/>
          <p:cNvSpPr/>
          <p:nvPr/>
        </p:nvSpPr>
        <p:spPr>
          <a:xfrm>
            <a:off x="4813539" y="3917950"/>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824" name="Shape 824"/>
          <p:cNvSpPr/>
          <p:nvPr/>
        </p:nvSpPr>
        <p:spPr>
          <a:xfrm>
            <a:off x="7683739" y="5034293"/>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825" name="Shape 825"/>
          <p:cNvSpPr/>
          <p:nvPr/>
        </p:nvSpPr>
        <p:spPr>
          <a:xfrm>
            <a:off x="4813539" y="6150636"/>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1,2</a:t>
            </a:r>
          </a:p>
        </p:txBody>
      </p:sp>
      <p:sp>
        <p:nvSpPr>
          <p:cNvPr id="826" name="Shape 826"/>
          <p:cNvSpPr/>
          <p:nvPr>
            <p:ph type="title" idx="4294967295"/>
          </p:nvPr>
        </p:nvSpPr>
        <p:spPr>
          <a:prstGeom prst="rect">
            <a:avLst/>
          </a:prstGeom>
        </p:spPr>
        <p:txBody>
          <a:bodyPr/>
          <a:lstStyle/>
          <a:p>
            <a:pPr lvl="0">
              <a:defRPr sz="1800"/>
            </a:pPr>
            <a:r>
              <a:rPr sz="8000"/>
              <a:t>Pass 1</a:t>
            </a:r>
          </a:p>
        </p:txBody>
      </p:sp>
      <p:sp>
        <p:nvSpPr>
          <p:cNvPr id="827" name="Shape 827"/>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828" name="Shape 828"/>
          <p:cNvSpPr/>
          <p:nvPr/>
        </p:nvSpPr>
        <p:spPr>
          <a:xfrm>
            <a:off x="1346200" y="267224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829" name="Shape 829"/>
          <p:cNvSpPr/>
          <p:nvPr/>
        </p:nvSpPr>
        <p:spPr>
          <a:xfrm>
            <a:off x="1346200" y="325637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830" name="Shape 830"/>
          <p:cNvSpPr/>
          <p:nvPr/>
        </p:nvSpPr>
        <p:spPr>
          <a:xfrm>
            <a:off x="1346200" y="38447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831" name="Shape 831"/>
          <p:cNvSpPr/>
          <p:nvPr/>
        </p:nvSpPr>
        <p:spPr>
          <a:xfrm>
            <a:off x="1346200" y="59213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832" name="Shape 832"/>
          <p:cNvSpPr/>
          <p:nvPr/>
        </p:nvSpPr>
        <p:spPr>
          <a:xfrm>
            <a:off x="1346200" y="65181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833" name="Shape 833"/>
          <p:cNvSpPr/>
          <p:nvPr/>
        </p:nvSpPr>
        <p:spPr>
          <a:xfrm>
            <a:off x="1346200" y="7110896"/>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834" name="Shape 834"/>
          <p:cNvSpPr/>
          <p:nvPr/>
        </p:nvSpPr>
        <p:spPr>
          <a:xfrm>
            <a:off x="431276" y="4301095"/>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835" name="Shape 835"/>
          <p:cNvSpPr/>
          <p:nvPr/>
        </p:nvSpPr>
        <p:spPr>
          <a:xfrm>
            <a:off x="431276" y="489792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836" name="Shape 836"/>
          <p:cNvSpPr/>
          <p:nvPr/>
        </p:nvSpPr>
        <p:spPr>
          <a:xfrm>
            <a:off x="431276" y="5490629"/>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5,9</a:t>
            </a:r>
          </a:p>
        </p:txBody>
      </p:sp>
    </p:spTree>
  </p:cSld>
  <p:clrMapOvr>
    <a:masterClrMapping/>
  </p:clrMapOvr>
  <p:transition spd="med" advClick="1"/>
</p:sld>
</file>

<file path=ppt/slides/slide5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38" name="Shape 838"/>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839" name="Shape 839"/>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840" name="Shape 840"/>
          <p:cNvSpPr/>
          <p:nvPr/>
        </p:nvSpPr>
        <p:spPr>
          <a:xfrm>
            <a:off x="4813539" y="5034293"/>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841" name="Shape 841"/>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842" name="Shape 842"/>
          <p:cNvSpPr/>
          <p:nvPr/>
        </p:nvSpPr>
        <p:spPr>
          <a:xfrm>
            <a:off x="4813539" y="3917950"/>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843" name="Shape 843"/>
          <p:cNvSpPr/>
          <p:nvPr/>
        </p:nvSpPr>
        <p:spPr>
          <a:xfrm>
            <a:off x="7683739" y="5034293"/>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1,1</a:t>
            </a:r>
          </a:p>
        </p:txBody>
      </p:sp>
      <p:sp>
        <p:nvSpPr>
          <p:cNvPr id="844" name="Shape 844"/>
          <p:cNvSpPr/>
          <p:nvPr/>
        </p:nvSpPr>
        <p:spPr>
          <a:xfrm>
            <a:off x="4813539" y="6150636"/>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845" name="Shape 845"/>
          <p:cNvSpPr/>
          <p:nvPr>
            <p:ph type="title" idx="4294967295"/>
          </p:nvPr>
        </p:nvSpPr>
        <p:spPr>
          <a:prstGeom prst="rect">
            <a:avLst/>
          </a:prstGeom>
        </p:spPr>
        <p:txBody>
          <a:bodyPr/>
          <a:lstStyle/>
          <a:p>
            <a:pPr lvl="0">
              <a:defRPr sz="1800"/>
            </a:pPr>
            <a:r>
              <a:rPr sz="8000"/>
              <a:t>Pass 1</a:t>
            </a:r>
          </a:p>
        </p:txBody>
      </p:sp>
      <p:sp>
        <p:nvSpPr>
          <p:cNvPr id="846" name="Shape 846"/>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847" name="Shape 847"/>
          <p:cNvSpPr/>
          <p:nvPr/>
        </p:nvSpPr>
        <p:spPr>
          <a:xfrm>
            <a:off x="1346200" y="267224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848" name="Shape 848"/>
          <p:cNvSpPr/>
          <p:nvPr/>
        </p:nvSpPr>
        <p:spPr>
          <a:xfrm>
            <a:off x="1346200" y="325637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849" name="Shape 849"/>
          <p:cNvSpPr/>
          <p:nvPr/>
        </p:nvSpPr>
        <p:spPr>
          <a:xfrm>
            <a:off x="1346200" y="38447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850" name="Shape 850"/>
          <p:cNvSpPr/>
          <p:nvPr/>
        </p:nvSpPr>
        <p:spPr>
          <a:xfrm>
            <a:off x="1346200" y="59213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851" name="Shape 851"/>
          <p:cNvSpPr/>
          <p:nvPr/>
        </p:nvSpPr>
        <p:spPr>
          <a:xfrm>
            <a:off x="1346200" y="65181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852" name="Shape 852"/>
          <p:cNvSpPr/>
          <p:nvPr/>
        </p:nvSpPr>
        <p:spPr>
          <a:xfrm>
            <a:off x="1346200" y="7110896"/>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853" name="Shape 853"/>
          <p:cNvSpPr/>
          <p:nvPr/>
        </p:nvSpPr>
        <p:spPr>
          <a:xfrm>
            <a:off x="431276" y="4301095"/>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854" name="Shape 854"/>
          <p:cNvSpPr/>
          <p:nvPr/>
        </p:nvSpPr>
        <p:spPr>
          <a:xfrm>
            <a:off x="431276" y="489792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855" name="Shape 855"/>
          <p:cNvSpPr/>
          <p:nvPr/>
        </p:nvSpPr>
        <p:spPr>
          <a:xfrm>
            <a:off x="431276" y="5490629"/>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5,9</a:t>
            </a:r>
          </a:p>
        </p:txBody>
      </p:sp>
    </p:spTree>
  </p:cSld>
  <p:clrMapOvr>
    <a:masterClrMapping/>
  </p:clrMapOvr>
  <p:transition spd="med" advClick="1"/>
</p:sld>
</file>

<file path=ppt/slides/slide5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57" name="Shape 857"/>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858" name="Shape 858"/>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859" name="Shape 859"/>
          <p:cNvSpPr/>
          <p:nvPr/>
        </p:nvSpPr>
        <p:spPr>
          <a:xfrm>
            <a:off x="4813539" y="5034293"/>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860" name="Shape 860"/>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861" name="Shape 861"/>
          <p:cNvSpPr/>
          <p:nvPr/>
        </p:nvSpPr>
        <p:spPr>
          <a:xfrm>
            <a:off x="4813539" y="3917950"/>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862" name="Shape 862"/>
          <p:cNvSpPr/>
          <p:nvPr/>
        </p:nvSpPr>
        <p:spPr>
          <a:xfrm>
            <a:off x="7683739" y="5034293"/>
            <a:ext cx="592188"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863" name="Shape 863"/>
          <p:cNvSpPr/>
          <p:nvPr/>
        </p:nvSpPr>
        <p:spPr>
          <a:xfrm>
            <a:off x="4813539" y="6150636"/>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864" name="Shape 864"/>
          <p:cNvSpPr/>
          <p:nvPr>
            <p:ph type="title" idx="4294967295"/>
          </p:nvPr>
        </p:nvSpPr>
        <p:spPr>
          <a:prstGeom prst="rect">
            <a:avLst/>
          </a:prstGeom>
        </p:spPr>
        <p:txBody>
          <a:bodyPr/>
          <a:lstStyle/>
          <a:p>
            <a:pPr lvl="0">
              <a:defRPr sz="1800"/>
            </a:pPr>
            <a:r>
              <a:rPr sz="8000"/>
              <a:t>Pass 1</a:t>
            </a:r>
          </a:p>
        </p:txBody>
      </p:sp>
      <p:sp>
        <p:nvSpPr>
          <p:cNvPr id="865" name="Shape 865"/>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866" name="Shape 866"/>
          <p:cNvSpPr/>
          <p:nvPr/>
        </p:nvSpPr>
        <p:spPr>
          <a:xfrm>
            <a:off x="1346200" y="267224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867" name="Shape 867"/>
          <p:cNvSpPr/>
          <p:nvPr/>
        </p:nvSpPr>
        <p:spPr>
          <a:xfrm>
            <a:off x="1346200" y="325637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868" name="Shape 868"/>
          <p:cNvSpPr/>
          <p:nvPr/>
        </p:nvSpPr>
        <p:spPr>
          <a:xfrm>
            <a:off x="1346200" y="38447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869" name="Shape 869"/>
          <p:cNvSpPr/>
          <p:nvPr/>
        </p:nvSpPr>
        <p:spPr>
          <a:xfrm>
            <a:off x="1346200" y="59213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870" name="Shape 870"/>
          <p:cNvSpPr/>
          <p:nvPr/>
        </p:nvSpPr>
        <p:spPr>
          <a:xfrm>
            <a:off x="1346200" y="65181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871" name="Shape 871"/>
          <p:cNvSpPr/>
          <p:nvPr/>
        </p:nvSpPr>
        <p:spPr>
          <a:xfrm>
            <a:off x="1346200" y="7110896"/>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872" name="Shape 872"/>
          <p:cNvSpPr/>
          <p:nvPr/>
        </p:nvSpPr>
        <p:spPr>
          <a:xfrm>
            <a:off x="431276" y="4301095"/>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873" name="Shape 873"/>
          <p:cNvSpPr/>
          <p:nvPr/>
        </p:nvSpPr>
        <p:spPr>
          <a:xfrm>
            <a:off x="431276" y="489792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874" name="Shape 874"/>
          <p:cNvSpPr/>
          <p:nvPr/>
        </p:nvSpPr>
        <p:spPr>
          <a:xfrm>
            <a:off x="431276" y="5490629"/>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5,9</a:t>
            </a:r>
          </a:p>
        </p:txBody>
      </p:sp>
      <p:sp>
        <p:nvSpPr>
          <p:cNvPr id="875" name="Shape 875"/>
          <p:cNvSpPr/>
          <p:nvPr/>
        </p:nvSpPr>
        <p:spPr>
          <a:xfrm>
            <a:off x="11125200" y="196951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1,1</a:t>
            </a:r>
          </a:p>
        </p:txBody>
      </p:sp>
    </p:spTree>
  </p:cSld>
  <p:clrMapOvr>
    <a:masterClrMapping/>
  </p:clrMapOvr>
  <p:transition spd="med" advClick="1"/>
</p:sld>
</file>

<file path=ppt/slides/slide5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77" name="Shape 877"/>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878" name="Shape 878"/>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879" name="Shape 879"/>
          <p:cNvSpPr/>
          <p:nvPr/>
        </p:nvSpPr>
        <p:spPr>
          <a:xfrm>
            <a:off x="4813539" y="5034293"/>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880" name="Shape 880"/>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881" name="Shape 881"/>
          <p:cNvSpPr/>
          <p:nvPr/>
        </p:nvSpPr>
        <p:spPr>
          <a:xfrm>
            <a:off x="4813539" y="3917950"/>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882" name="Shape 882"/>
          <p:cNvSpPr/>
          <p:nvPr/>
        </p:nvSpPr>
        <p:spPr>
          <a:xfrm>
            <a:off x="7683739" y="5034293"/>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883" name="Shape 883"/>
          <p:cNvSpPr/>
          <p:nvPr/>
        </p:nvSpPr>
        <p:spPr>
          <a:xfrm>
            <a:off x="4813539" y="6150636"/>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884" name="Shape 884"/>
          <p:cNvSpPr/>
          <p:nvPr>
            <p:ph type="title" idx="4294967295"/>
          </p:nvPr>
        </p:nvSpPr>
        <p:spPr>
          <a:prstGeom prst="rect">
            <a:avLst/>
          </a:prstGeom>
        </p:spPr>
        <p:txBody>
          <a:bodyPr/>
          <a:lstStyle/>
          <a:p>
            <a:pPr lvl="0">
              <a:defRPr sz="1800"/>
            </a:pPr>
            <a:r>
              <a:rPr sz="8000"/>
              <a:t>Pass 1</a:t>
            </a:r>
          </a:p>
        </p:txBody>
      </p:sp>
      <p:sp>
        <p:nvSpPr>
          <p:cNvPr id="885" name="Shape 885"/>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886" name="Shape 886"/>
          <p:cNvSpPr/>
          <p:nvPr/>
        </p:nvSpPr>
        <p:spPr>
          <a:xfrm>
            <a:off x="1346200" y="267224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887" name="Shape 887"/>
          <p:cNvSpPr/>
          <p:nvPr/>
        </p:nvSpPr>
        <p:spPr>
          <a:xfrm>
            <a:off x="1346200" y="325637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888" name="Shape 888"/>
          <p:cNvSpPr/>
          <p:nvPr/>
        </p:nvSpPr>
        <p:spPr>
          <a:xfrm>
            <a:off x="1346200" y="38447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889" name="Shape 889"/>
          <p:cNvSpPr/>
          <p:nvPr/>
        </p:nvSpPr>
        <p:spPr>
          <a:xfrm>
            <a:off x="1346200" y="5921362"/>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890" name="Shape 890"/>
          <p:cNvSpPr/>
          <p:nvPr/>
        </p:nvSpPr>
        <p:spPr>
          <a:xfrm>
            <a:off x="1346200" y="65181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891" name="Shape 891"/>
          <p:cNvSpPr/>
          <p:nvPr/>
        </p:nvSpPr>
        <p:spPr>
          <a:xfrm>
            <a:off x="1346200" y="7110896"/>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892" name="Shape 892"/>
          <p:cNvSpPr/>
          <p:nvPr/>
        </p:nvSpPr>
        <p:spPr>
          <a:xfrm>
            <a:off x="431276" y="4301095"/>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893" name="Shape 893"/>
          <p:cNvSpPr/>
          <p:nvPr/>
        </p:nvSpPr>
        <p:spPr>
          <a:xfrm>
            <a:off x="431276" y="489792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894" name="Shape 894"/>
          <p:cNvSpPr/>
          <p:nvPr/>
        </p:nvSpPr>
        <p:spPr>
          <a:xfrm>
            <a:off x="431276" y="5490629"/>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5,9</a:t>
            </a:r>
          </a:p>
        </p:txBody>
      </p:sp>
      <p:sp>
        <p:nvSpPr>
          <p:cNvPr id="895" name="Shape 895"/>
          <p:cNvSpPr/>
          <p:nvPr/>
        </p:nvSpPr>
        <p:spPr>
          <a:xfrm>
            <a:off x="11125200" y="196951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1,1</a:t>
            </a:r>
          </a:p>
        </p:txBody>
      </p:sp>
    </p:spTree>
  </p:cSld>
  <p:clrMapOvr>
    <a:masterClrMapping/>
  </p:clrMapOvr>
  <p:transition spd="med" advClick="1"/>
</p:sld>
</file>

<file path=ppt/slides/slide5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97" name="Shape 897"/>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898" name="Shape 898"/>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899" name="Shape 899"/>
          <p:cNvSpPr/>
          <p:nvPr/>
        </p:nvSpPr>
        <p:spPr>
          <a:xfrm>
            <a:off x="4813539" y="5034293"/>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900" name="Shape 900"/>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901" name="Shape 901"/>
          <p:cNvSpPr/>
          <p:nvPr/>
        </p:nvSpPr>
        <p:spPr>
          <a:xfrm>
            <a:off x="4813539" y="3917950"/>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902" name="Shape 902"/>
          <p:cNvSpPr/>
          <p:nvPr/>
        </p:nvSpPr>
        <p:spPr>
          <a:xfrm>
            <a:off x="7683739" y="5034293"/>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903" name="Shape 903"/>
          <p:cNvSpPr/>
          <p:nvPr/>
        </p:nvSpPr>
        <p:spPr>
          <a:xfrm>
            <a:off x="4813539" y="6150636"/>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904" name="Shape 904"/>
          <p:cNvSpPr/>
          <p:nvPr>
            <p:ph type="title" idx="4294967295"/>
          </p:nvPr>
        </p:nvSpPr>
        <p:spPr>
          <a:prstGeom prst="rect">
            <a:avLst/>
          </a:prstGeom>
        </p:spPr>
        <p:txBody>
          <a:bodyPr/>
          <a:lstStyle/>
          <a:p>
            <a:pPr lvl="0">
              <a:defRPr sz="1800"/>
            </a:pPr>
            <a:r>
              <a:rPr sz="8000"/>
              <a:t>Pass 1</a:t>
            </a:r>
          </a:p>
        </p:txBody>
      </p:sp>
      <p:sp>
        <p:nvSpPr>
          <p:cNvPr id="905" name="Shape 905"/>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906" name="Shape 906"/>
          <p:cNvSpPr/>
          <p:nvPr/>
        </p:nvSpPr>
        <p:spPr>
          <a:xfrm>
            <a:off x="1346200" y="267224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907" name="Shape 907"/>
          <p:cNvSpPr/>
          <p:nvPr/>
        </p:nvSpPr>
        <p:spPr>
          <a:xfrm>
            <a:off x="1346200" y="325637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908" name="Shape 908"/>
          <p:cNvSpPr/>
          <p:nvPr/>
        </p:nvSpPr>
        <p:spPr>
          <a:xfrm>
            <a:off x="1346200" y="38447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909" name="Shape 909"/>
          <p:cNvSpPr/>
          <p:nvPr/>
        </p:nvSpPr>
        <p:spPr>
          <a:xfrm>
            <a:off x="1346200" y="65181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910" name="Shape 910"/>
          <p:cNvSpPr/>
          <p:nvPr/>
        </p:nvSpPr>
        <p:spPr>
          <a:xfrm>
            <a:off x="1346200" y="7110896"/>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911" name="Shape 911"/>
          <p:cNvSpPr/>
          <p:nvPr/>
        </p:nvSpPr>
        <p:spPr>
          <a:xfrm>
            <a:off x="431276" y="4301095"/>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912" name="Shape 912"/>
          <p:cNvSpPr/>
          <p:nvPr/>
        </p:nvSpPr>
        <p:spPr>
          <a:xfrm>
            <a:off x="431276" y="489792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913" name="Shape 913"/>
          <p:cNvSpPr/>
          <p:nvPr/>
        </p:nvSpPr>
        <p:spPr>
          <a:xfrm>
            <a:off x="431276" y="5490629"/>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5,9</a:t>
            </a:r>
          </a:p>
        </p:txBody>
      </p:sp>
      <p:sp>
        <p:nvSpPr>
          <p:cNvPr id="914" name="Shape 914"/>
          <p:cNvSpPr/>
          <p:nvPr/>
        </p:nvSpPr>
        <p:spPr>
          <a:xfrm>
            <a:off x="11125200" y="196951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1,1</a:t>
            </a:r>
          </a:p>
        </p:txBody>
      </p:sp>
    </p:spTree>
  </p:cSld>
  <p:clrMapOvr>
    <a:masterClrMapping/>
  </p:clrMapOvr>
  <p:transition spd="med" advClick="1"/>
</p:sld>
</file>

<file path=ppt/slides/slide5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16" name="Shape 916"/>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917" name="Shape 917"/>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918" name="Shape 918"/>
          <p:cNvSpPr/>
          <p:nvPr/>
        </p:nvSpPr>
        <p:spPr>
          <a:xfrm>
            <a:off x="4813539" y="5034293"/>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919" name="Shape 919"/>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920" name="Shape 920"/>
          <p:cNvSpPr/>
          <p:nvPr/>
        </p:nvSpPr>
        <p:spPr>
          <a:xfrm>
            <a:off x="4813539" y="3917950"/>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a:t>
            </a:r>
          </a:p>
        </p:txBody>
      </p:sp>
      <p:sp>
        <p:nvSpPr>
          <p:cNvPr id="921" name="Shape 921"/>
          <p:cNvSpPr/>
          <p:nvPr/>
        </p:nvSpPr>
        <p:spPr>
          <a:xfrm>
            <a:off x="7683739" y="5034293"/>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2,2</a:t>
            </a:r>
          </a:p>
        </p:txBody>
      </p:sp>
      <p:sp>
        <p:nvSpPr>
          <p:cNvPr id="922" name="Shape 922"/>
          <p:cNvSpPr/>
          <p:nvPr/>
        </p:nvSpPr>
        <p:spPr>
          <a:xfrm>
            <a:off x="4813539" y="6150636"/>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923" name="Shape 923"/>
          <p:cNvSpPr/>
          <p:nvPr>
            <p:ph type="title" idx="4294967295"/>
          </p:nvPr>
        </p:nvSpPr>
        <p:spPr>
          <a:prstGeom prst="rect">
            <a:avLst/>
          </a:prstGeom>
        </p:spPr>
        <p:txBody>
          <a:bodyPr/>
          <a:lstStyle/>
          <a:p>
            <a:pPr lvl="0">
              <a:defRPr sz="1800"/>
            </a:pPr>
            <a:r>
              <a:rPr sz="8000"/>
              <a:t>Pass 1</a:t>
            </a:r>
          </a:p>
        </p:txBody>
      </p:sp>
      <p:sp>
        <p:nvSpPr>
          <p:cNvPr id="924" name="Shape 924"/>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925" name="Shape 925"/>
          <p:cNvSpPr/>
          <p:nvPr/>
        </p:nvSpPr>
        <p:spPr>
          <a:xfrm>
            <a:off x="1346200" y="267224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926" name="Shape 926"/>
          <p:cNvSpPr/>
          <p:nvPr/>
        </p:nvSpPr>
        <p:spPr>
          <a:xfrm>
            <a:off x="1346200" y="325637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927" name="Shape 927"/>
          <p:cNvSpPr/>
          <p:nvPr/>
        </p:nvSpPr>
        <p:spPr>
          <a:xfrm>
            <a:off x="1346200" y="38447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928" name="Shape 928"/>
          <p:cNvSpPr/>
          <p:nvPr/>
        </p:nvSpPr>
        <p:spPr>
          <a:xfrm>
            <a:off x="1346200" y="65181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929" name="Shape 929"/>
          <p:cNvSpPr/>
          <p:nvPr/>
        </p:nvSpPr>
        <p:spPr>
          <a:xfrm>
            <a:off x="1346200" y="7110896"/>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930" name="Shape 930"/>
          <p:cNvSpPr/>
          <p:nvPr/>
        </p:nvSpPr>
        <p:spPr>
          <a:xfrm>
            <a:off x="431276" y="4301095"/>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931" name="Shape 931"/>
          <p:cNvSpPr/>
          <p:nvPr/>
        </p:nvSpPr>
        <p:spPr>
          <a:xfrm>
            <a:off x="431276" y="489792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932" name="Shape 932"/>
          <p:cNvSpPr/>
          <p:nvPr/>
        </p:nvSpPr>
        <p:spPr>
          <a:xfrm>
            <a:off x="431276" y="5490629"/>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5,9</a:t>
            </a:r>
          </a:p>
        </p:txBody>
      </p:sp>
      <p:sp>
        <p:nvSpPr>
          <p:cNvPr id="933" name="Shape 933"/>
          <p:cNvSpPr/>
          <p:nvPr/>
        </p:nvSpPr>
        <p:spPr>
          <a:xfrm>
            <a:off x="11125200" y="196951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1,1</a:t>
            </a:r>
          </a:p>
        </p:txBody>
      </p:sp>
    </p:spTree>
  </p:cSld>
  <p:clrMapOvr>
    <a:masterClrMapping/>
  </p:clrMapOvr>
  <p:transition spd="med" advClick="1"/>
</p:sld>
</file>

<file path=ppt/slides/slide5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35" name="Shape 935"/>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936" name="Shape 936"/>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937" name="Shape 937"/>
          <p:cNvSpPr/>
          <p:nvPr/>
        </p:nvSpPr>
        <p:spPr>
          <a:xfrm>
            <a:off x="4813539" y="5034293"/>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938" name="Shape 938"/>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939" name="Shape 939"/>
          <p:cNvSpPr/>
          <p:nvPr/>
        </p:nvSpPr>
        <p:spPr>
          <a:xfrm>
            <a:off x="4813539" y="3917950"/>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a:t>
            </a:r>
          </a:p>
        </p:txBody>
      </p:sp>
      <p:sp>
        <p:nvSpPr>
          <p:cNvPr id="940" name="Shape 940"/>
          <p:cNvSpPr/>
          <p:nvPr/>
        </p:nvSpPr>
        <p:spPr>
          <a:xfrm>
            <a:off x="7683739" y="5034293"/>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941" name="Shape 941"/>
          <p:cNvSpPr/>
          <p:nvPr/>
        </p:nvSpPr>
        <p:spPr>
          <a:xfrm>
            <a:off x="4813539" y="6150636"/>
            <a:ext cx="592189" cy="554584"/>
          </a:xfrm>
          <a:prstGeom prst="rect">
            <a:avLst/>
          </a:prstGeom>
          <a:solidFill>
            <a:srgbClr val="51A7F9">
              <a:alpha val="58102"/>
            </a:srgbClr>
          </a:solidFill>
          <a:ln w="12700">
            <a:miter lim="400000"/>
          </a:ln>
        </p:spPr>
        <p:txBody>
          <a:bodyPr lIns="0" tIns="0" rIns="0" bIns="0" anchor="ctr"/>
          <a:lstStyle/>
          <a:p>
            <a:pPr lvl="0">
              <a:defRPr sz="2400">
                <a:solidFill>
                  <a:srgbClr val="FFFFFF"/>
                </a:solidFill>
              </a:defRPr>
            </a:pPr>
          </a:p>
        </p:txBody>
      </p:sp>
      <p:sp>
        <p:nvSpPr>
          <p:cNvPr id="942" name="Shape 942"/>
          <p:cNvSpPr/>
          <p:nvPr>
            <p:ph type="title" idx="4294967295"/>
          </p:nvPr>
        </p:nvSpPr>
        <p:spPr>
          <a:prstGeom prst="rect">
            <a:avLst/>
          </a:prstGeom>
        </p:spPr>
        <p:txBody>
          <a:bodyPr/>
          <a:lstStyle/>
          <a:p>
            <a:pPr lvl="0">
              <a:defRPr sz="1800"/>
            </a:pPr>
            <a:r>
              <a:rPr sz="8000"/>
              <a:t>Pass 1</a:t>
            </a:r>
          </a:p>
        </p:txBody>
      </p:sp>
      <p:sp>
        <p:nvSpPr>
          <p:cNvPr id="943" name="Shape 943"/>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944" name="Shape 944"/>
          <p:cNvSpPr/>
          <p:nvPr/>
        </p:nvSpPr>
        <p:spPr>
          <a:xfrm>
            <a:off x="1346200" y="267224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945" name="Shape 945"/>
          <p:cNvSpPr/>
          <p:nvPr/>
        </p:nvSpPr>
        <p:spPr>
          <a:xfrm>
            <a:off x="1346200" y="325637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946" name="Shape 946"/>
          <p:cNvSpPr/>
          <p:nvPr/>
        </p:nvSpPr>
        <p:spPr>
          <a:xfrm>
            <a:off x="1346200" y="38447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947" name="Shape 947"/>
          <p:cNvSpPr/>
          <p:nvPr/>
        </p:nvSpPr>
        <p:spPr>
          <a:xfrm>
            <a:off x="1346200" y="65181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948" name="Shape 948"/>
          <p:cNvSpPr/>
          <p:nvPr/>
        </p:nvSpPr>
        <p:spPr>
          <a:xfrm>
            <a:off x="1346200" y="7110896"/>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949" name="Shape 949"/>
          <p:cNvSpPr/>
          <p:nvPr/>
        </p:nvSpPr>
        <p:spPr>
          <a:xfrm>
            <a:off x="431276" y="4301095"/>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950" name="Shape 950"/>
          <p:cNvSpPr/>
          <p:nvPr/>
        </p:nvSpPr>
        <p:spPr>
          <a:xfrm>
            <a:off x="431276" y="489792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951" name="Shape 951"/>
          <p:cNvSpPr/>
          <p:nvPr/>
        </p:nvSpPr>
        <p:spPr>
          <a:xfrm>
            <a:off x="431276" y="5490629"/>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5,9</a:t>
            </a:r>
          </a:p>
        </p:txBody>
      </p:sp>
      <p:sp>
        <p:nvSpPr>
          <p:cNvPr id="952" name="Shape 952"/>
          <p:cNvSpPr/>
          <p:nvPr/>
        </p:nvSpPr>
        <p:spPr>
          <a:xfrm>
            <a:off x="11125200" y="196951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1,1</a:t>
            </a:r>
          </a:p>
        </p:txBody>
      </p:sp>
      <p:sp>
        <p:nvSpPr>
          <p:cNvPr id="953" name="Shape 953"/>
          <p:cNvSpPr/>
          <p:nvPr/>
        </p:nvSpPr>
        <p:spPr>
          <a:xfrm>
            <a:off x="11125200" y="2539925"/>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2,2</a:t>
            </a:r>
          </a:p>
        </p:txBody>
      </p:sp>
    </p:spTree>
  </p:cSld>
  <p:clrMapOvr>
    <a:masterClrMapping/>
  </p:clrMapOvr>
  <p:transition spd="med" advClick="1"/>
</p:sld>
</file>

<file path=ppt/slides/slide5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55" name="Shape 955"/>
          <p:cNvSpPr/>
          <p:nvPr/>
        </p:nvSpPr>
        <p:spPr>
          <a:xfrm>
            <a:off x="1064164" y="1187450"/>
            <a:ext cx="115625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Input</a:t>
            </a:r>
          </a:p>
        </p:txBody>
      </p:sp>
      <p:sp>
        <p:nvSpPr>
          <p:cNvPr id="956" name="Shape 956"/>
          <p:cNvSpPr/>
          <p:nvPr/>
        </p:nvSpPr>
        <p:spPr>
          <a:xfrm>
            <a:off x="3799317" y="3314774"/>
            <a:ext cx="5406166" cy="3993622"/>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957" name="Shape 957"/>
          <p:cNvSpPr/>
          <p:nvPr/>
        </p:nvSpPr>
        <p:spPr>
          <a:xfrm>
            <a:off x="4813539" y="5034293"/>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958" name="Shape 958"/>
          <p:cNvSpPr/>
          <p:nvPr/>
        </p:nvSpPr>
        <p:spPr>
          <a:xfrm>
            <a:off x="5887694" y="7313083"/>
            <a:ext cx="12294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 = 4</a:t>
            </a:r>
          </a:p>
        </p:txBody>
      </p:sp>
      <p:sp>
        <p:nvSpPr>
          <p:cNvPr id="959" name="Shape 959"/>
          <p:cNvSpPr/>
          <p:nvPr/>
        </p:nvSpPr>
        <p:spPr>
          <a:xfrm>
            <a:off x="4813539" y="3917950"/>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a:t>
            </a:r>
          </a:p>
        </p:txBody>
      </p:sp>
      <p:sp>
        <p:nvSpPr>
          <p:cNvPr id="960" name="Shape 960"/>
          <p:cNvSpPr/>
          <p:nvPr/>
        </p:nvSpPr>
        <p:spPr>
          <a:xfrm>
            <a:off x="7683739" y="5034293"/>
            <a:ext cx="592188"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961" name="Shape 961"/>
          <p:cNvSpPr/>
          <p:nvPr/>
        </p:nvSpPr>
        <p:spPr>
          <a:xfrm>
            <a:off x="4813539" y="6150636"/>
            <a:ext cx="592189" cy="554584"/>
          </a:xfrm>
          <a:prstGeom prst="rect">
            <a:avLst/>
          </a:prstGeom>
          <a:solidFill>
            <a:srgbClr val="51A7F9">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2,3</a:t>
            </a:r>
          </a:p>
        </p:txBody>
      </p:sp>
      <p:sp>
        <p:nvSpPr>
          <p:cNvPr id="962" name="Shape 962"/>
          <p:cNvSpPr/>
          <p:nvPr>
            <p:ph type="title" idx="4294967295"/>
          </p:nvPr>
        </p:nvSpPr>
        <p:spPr>
          <a:prstGeom prst="rect">
            <a:avLst/>
          </a:prstGeom>
        </p:spPr>
        <p:txBody>
          <a:bodyPr/>
          <a:lstStyle/>
          <a:p>
            <a:pPr lvl="0">
              <a:defRPr sz="1800"/>
            </a:pPr>
            <a:r>
              <a:rPr sz="8000"/>
              <a:t>Pass 1</a:t>
            </a:r>
          </a:p>
        </p:txBody>
      </p:sp>
      <p:sp>
        <p:nvSpPr>
          <p:cNvPr id="963" name="Shape 963"/>
          <p:cNvSpPr/>
          <p:nvPr/>
        </p:nvSpPr>
        <p:spPr>
          <a:xfrm>
            <a:off x="10665313" y="1187450"/>
            <a:ext cx="15119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Output</a:t>
            </a:r>
          </a:p>
        </p:txBody>
      </p:sp>
      <p:sp>
        <p:nvSpPr>
          <p:cNvPr id="964" name="Shape 964"/>
          <p:cNvSpPr/>
          <p:nvPr/>
        </p:nvSpPr>
        <p:spPr>
          <a:xfrm>
            <a:off x="1346200" y="2672246"/>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4,4</a:t>
            </a:r>
          </a:p>
        </p:txBody>
      </p:sp>
      <p:sp>
        <p:nvSpPr>
          <p:cNvPr id="965" name="Shape 965"/>
          <p:cNvSpPr/>
          <p:nvPr/>
        </p:nvSpPr>
        <p:spPr>
          <a:xfrm>
            <a:off x="1346200" y="325637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6,7</a:t>
            </a:r>
          </a:p>
        </p:txBody>
      </p:sp>
      <p:sp>
        <p:nvSpPr>
          <p:cNvPr id="966" name="Shape 966"/>
          <p:cNvSpPr/>
          <p:nvPr/>
        </p:nvSpPr>
        <p:spPr>
          <a:xfrm>
            <a:off x="1346200" y="38447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8,9</a:t>
            </a:r>
          </a:p>
        </p:txBody>
      </p:sp>
      <p:sp>
        <p:nvSpPr>
          <p:cNvPr id="967" name="Shape 967"/>
          <p:cNvSpPr/>
          <p:nvPr/>
        </p:nvSpPr>
        <p:spPr>
          <a:xfrm>
            <a:off x="1346200" y="6518188"/>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5,5</a:t>
            </a:r>
          </a:p>
        </p:txBody>
      </p:sp>
      <p:sp>
        <p:nvSpPr>
          <p:cNvPr id="968" name="Shape 968"/>
          <p:cNvSpPr/>
          <p:nvPr/>
        </p:nvSpPr>
        <p:spPr>
          <a:xfrm>
            <a:off x="1346200" y="7110896"/>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6,6</a:t>
            </a:r>
          </a:p>
        </p:txBody>
      </p:sp>
      <p:sp>
        <p:nvSpPr>
          <p:cNvPr id="969" name="Shape 969"/>
          <p:cNvSpPr/>
          <p:nvPr/>
        </p:nvSpPr>
        <p:spPr>
          <a:xfrm>
            <a:off x="431276" y="4897921"/>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3,3</a:t>
            </a:r>
          </a:p>
        </p:txBody>
      </p:sp>
      <p:sp>
        <p:nvSpPr>
          <p:cNvPr id="970" name="Shape 970"/>
          <p:cNvSpPr/>
          <p:nvPr/>
        </p:nvSpPr>
        <p:spPr>
          <a:xfrm>
            <a:off x="431276" y="5490629"/>
            <a:ext cx="592188" cy="554584"/>
          </a:xfrm>
          <a:prstGeom prst="rect">
            <a:avLst/>
          </a:prstGeom>
          <a:solidFill>
            <a:srgbClr val="70BF41">
              <a:alpha val="58000"/>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5,9</a:t>
            </a:r>
          </a:p>
        </p:txBody>
      </p:sp>
      <p:sp>
        <p:nvSpPr>
          <p:cNvPr id="971" name="Shape 971"/>
          <p:cNvSpPr/>
          <p:nvPr/>
        </p:nvSpPr>
        <p:spPr>
          <a:xfrm>
            <a:off x="11125200" y="1969512"/>
            <a:ext cx="592188" cy="554585"/>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1,1</a:t>
            </a:r>
          </a:p>
        </p:txBody>
      </p:sp>
      <p:sp>
        <p:nvSpPr>
          <p:cNvPr id="972" name="Shape 972"/>
          <p:cNvSpPr/>
          <p:nvPr/>
        </p:nvSpPr>
        <p:spPr>
          <a:xfrm>
            <a:off x="11125200" y="2539925"/>
            <a:ext cx="592188" cy="554584"/>
          </a:xfrm>
          <a:prstGeom prst="rect">
            <a:avLst/>
          </a:prstGeom>
          <a:solidFill>
            <a:srgbClr val="70BF41">
              <a:alpha val="58102"/>
            </a:srgb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400">
                <a:solidFill>
                  <a:srgbClr val="FFFFFF"/>
                </a:solidFill>
              </a:defRPr>
            </a:lvl1pPr>
          </a:lstStyle>
          <a:p>
            <a:pPr lvl="0">
              <a:defRPr sz="1800">
                <a:solidFill>
                  <a:srgbClr val="000000"/>
                </a:solidFill>
              </a:defRPr>
            </a:pPr>
            <a:r>
              <a:rPr sz="2400">
                <a:solidFill>
                  <a:srgbClr val="FFFFFF"/>
                </a:solidFill>
              </a:rPr>
              <a:t>2,2</a:t>
            </a:r>
          </a:p>
        </p:txBody>
      </p:sp>
    </p:spTree>
  </p:cSld>
  <p:clrMapOvr>
    <a:masterClrMapping/>
  </p:clrMapOvr>
  <p:transition spd="med" advClick="1"/>
</p:sld>
</file>

<file path=ppt/slides/slide5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74" name="Shape 974"/>
          <p:cNvSpPr/>
          <p:nvPr>
            <p:ph type="title"/>
          </p:nvPr>
        </p:nvSpPr>
        <p:spPr>
          <a:prstGeom prst="rect">
            <a:avLst/>
          </a:prstGeom>
        </p:spPr>
        <p:txBody>
          <a:bodyPr/>
          <a:lstStyle/>
          <a:p>
            <a:pPr lvl="0">
              <a:defRPr sz="1800"/>
            </a:pPr>
            <a:r>
              <a:rPr sz="8000"/>
              <a:t>Generalized Merge Sort</a:t>
            </a:r>
          </a:p>
        </p:txBody>
      </p:sp>
      <p:sp>
        <p:nvSpPr>
          <p:cNvPr id="975" name="Shape 975"/>
          <p:cNvSpPr/>
          <p:nvPr>
            <p:ph type="body" idx="1"/>
          </p:nvPr>
        </p:nvSpPr>
        <p:spPr>
          <a:xfrm>
            <a:off x="965200" y="2603500"/>
            <a:ext cx="11099800" cy="6286500"/>
          </a:xfrm>
          <a:prstGeom prst="rect">
            <a:avLst/>
          </a:prstGeom>
        </p:spPr>
        <p:txBody>
          <a:bodyPr anchor="t"/>
          <a:lstStyle/>
          <a:p>
            <a:pPr lvl="0">
              <a:defRPr sz="1800"/>
            </a:pPr>
            <a:r>
              <a:rPr sz="3600"/>
              <a:t>Pass 0: Use all B buffers to sort, giving N/B sorted runs</a:t>
            </a:r>
            <a:endParaRPr sz="3600"/>
          </a:p>
          <a:p>
            <a:pPr lvl="0">
              <a:defRPr sz="1800"/>
            </a:pPr>
            <a:r>
              <a:rPr sz="3600"/>
              <a:t>Pass 1, 2, …, etc: Merge B-1 runs</a:t>
            </a:r>
            <a:endParaRPr sz="3600"/>
          </a:p>
          <a:p>
            <a:pPr lvl="0">
              <a:defRPr sz="1800"/>
            </a:pPr>
            <a:r>
              <a:rPr sz="3600"/>
              <a:t># Passes: </a:t>
            </a:r>
            <a:r>
              <a:rPr sz="3300">
                <a:latin typeface="Courier New"/>
                <a:ea typeface="Courier New"/>
                <a:cs typeface="Courier New"/>
                <a:sym typeface="Courier New"/>
              </a:rPr>
              <a:t>ceil(log_{B-1}(ceil(N/B)) + 1</a:t>
            </a:r>
            <a:endParaRPr sz="3300">
              <a:latin typeface="Courier New"/>
              <a:ea typeface="Courier New"/>
              <a:cs typeface="Courier New"/>
              <a:sym typeface="Courier New"/>
            </a:endParaRPr>
          </a:p>
          <a:p>
            <a:pPr lvl="0">
              <a:defRPr sz="1800"/>
            </a:pPr>
            <a:r>
              <a:rPr sz="3600"/>
              <a:t># I/O’s: </a:t>
            </a:r>
            <a:r>
              <a:rPr sz="3300">
                <a:latin typeface="Courier New"/>
                <a:ea typeface="Courier New"/>
                <a:cs typeface="Courier New"/>
                <a:sym typeface="Courier New"/>
              </a:rPr>
              <a:t>2N*(ceil(log_{B-1}(ceil(N/B)) + 1)</a:t>
            </a:r>
          </a:p>
        </p:txBody>
      </p:sp>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3" name="Shape 53"/>
          <p:cNvSpPr/>
          <p:nvPr>
            <p:ph type="title"/>
          </p:nvPr>
        </p:nvSpPr>
        <p:spPr>
          <a:prstGeom prst="rect">
            <a:avLst/>
          </a:prstGeom>
        </p:spPr>
        <p:txBody>
          <a:bodyPr/>
          <a:lstStyle/>
          <a:p>
            <a:pPr lvl="0">
              <a:defRPr sz="1800"/>
            </a:pPr>
            <a:r>
              <a:rPr sz="8000"/>
              <a:t>Out-of-core? External?</a:t>
            </a:r>
          </a:p>
        </p:txBody>
      </p:sp>
    </p:spTree>
  </p:cSld>
  <p:clrMapOvr>
    <a:masterClrMapping/>
  </p:clrMapOvr>
  <p:transition spd="med" advClick="1"/>
</p:sld>
</file>

<file path=ppt/slides/slide6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77" name="Shape 977"/>
          <p:cNvSpPr/>
          <p:nvPr>
            <p:ph type="title"/>
          </p:nvPr>
        </p:nvSpPr>
        <p:spPr>
          <a:prstGeom prst="rect">
            <a:avLst/>
          </a:prstGeom>
        </p:spPr>
        <p:txBody>
          <a:bodyPr/>
          <a:lstStyle/>
          <a:p>
            <a:pPr lvl="0">
              <a:defRPr sz="1800"/>
            </a:pPr>
            <a:r>
              <a:rPr sz="8000"/>
              <a:t>Worksheet #3, 4</a:t>
            </a:r>
          </a:p>
        </p:txBody>
      </p:sp>
    </p:spTree>
  </p:cSld>
  <p:clrMapOvr>
    <a:masterClrMapping/>
  </p:clrMapOvr>
  <p:transition spd="med" advClick="1"/>
</p:sld>
</file>

<file path=ppt/slides/slide6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79" name="Shape 979"/>
          <p:cNvSpPr/>
          <p:nvPr>
            <p:ph type="title"/>
          </p:nvPr>
        </p:nvSpPr>
        <p:spPr>
          <a:prstGeom prst="rect">
            <a:avLst/>
          </a:prstGeom>
        </p:spPr>
        <p:txBody>
          <a:bodyPr/>
          <a:lstStyle/>
          <a:p>
            <a:pPr lvl="0" defTabSz="332993">
              <a:defRPr sz="1800"/>
            </a:pPr>
            <a:r>
              <a:rPr sz="4560"/>
              <a:t>List the differences between 2-way external merge sort and general</a:t>
            </a:r>
            <a:endParaRPr sz="4560"/>
          </a:p>
          <a:p>
            <a:pPr lvl="0" defTabSz="332993">
              <a:defRPr sz="1800"/>
            </a:pPr>
            <a:r>
              <a:rPr sz="4560"/>
              <a:t>external merge sort.</a:t>
            </a:r>
          </a:p>
        </p:txBody>
      </p:sp>
    </p:spTree>
  </p:cSld>
  <p:clrMapOvr>
    <a:masterClrMapping/>
  </p:clrMapOvr>
  <p:transition spd="med" advClick="1"/>
</p:sld>
</file>

<file path=ppt/slides/slide6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81" name="Shape 981"/>
          <p:cNvSpPr/>
          <p:nvPr>
            <p:ph type="title"/>
          </p:nvPr>
        </p:nvSpPr>
        <p:spPr>
          <a:prstGeom prst="rect">
            <a:avLst/>
          </a:prstGeom>
        </p:spPr>
        <p:txBody>
          <a:bodyPr/>
          <a:lstStyle/>
          <a:p>
            <a:pPr lvl="0" defTabSz="332993">
              <a:defRPr sz="1800"/>
            </a:pPr>
            <a:r>
              <a:rPr sz="4560"/>
              <a:t>List the differences between 2-way external merge sort and general</a:t>
            </a:r>
            <a:endParaRPr sz="4560"/>
          </a:p>
          <a:p>
            <a:pPr lvl="0" defTabSz="332993">
              <a:defRPr sz="1800"/>
            </a:pPr>
            <a:r>
              <a:rPr sz="4560"/>
              <a:t>external merge sort.</a:t>
            </a:r>
          </a:p>
        </p:txBody>
      </p:sp>
      <p:sp>
        <p:nvSpPr>
          <p:cNvPr id="982" name="Shape 982"/>
          <p:cNvSpPr/>
          <p:nvPr>
            <p:ph type="body" idx="1"/>
          </p:nvPr>
        </p:nvSpPr>
        <p:spPr>
          <a:xfrm>
            <a:off x="952500" y="2948516"/>
            <a:ext cx="11099800" cy="6286501"/>
          </a:xfrm>
          <a:prstGeom prst="rect">
            <a:avLst/>
          </a:prstGeom>
        </p:spPr>
        <p:txBody>
          <a:bodyPr anchor="t"/>
          <a:lstStyle/>
          <a:p>
            <a:pPr lvl="0">
              <a:defRPr sz="1800"/>
            </a:pPr>
            <a:r>
              <a:rPr sz="3600"/>
              <a:t>2-way only utilizes 2 input buffers, general utilizes B-1</a:t>
            </a:r>
            <a:endParaRPr sz="3600"/>
          </a:p>
          <a:p>
            <a:pPr lvl="0">
              <a:defRPr sz="1800"/>
            </a:pPr>
            <a:r>
              <a:rPr sz="3600"/>
              <a:t>During pass 0, 2-way only uses 1 page to sort files. General external merge sort uses all B pages in its buffer to sort the initial runs.</a:t>
            </a:r>
          </a:p>
        </p:txBody>
      </p:sp>
    </p:spTree>
  </p:cSld>
  <p:clrMapOvr>
    <a:masterClrMapping/>
  </p:clrMapOvr>
  <p:transition spd="med" advClick="1"/>
</p:sld>
</file>

<file path=ppt/slides/slide6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84" name="Shape 984"/>
          <p:cNvSpPr/>
          <p:nvPr>
            <p:ph type="title"/>
          </p:nvPr>
        </p:nvSpPr>
        <p:spPr>
          <a:prstGeom prst="rect">
            <a:avLst/>
          </a:prstGeom>
        </p:spPr>
        <p:txBody>
          <a:bodyPr/>
          <a:lstStyle/>
          <a:p>
            <a:pPr lvl="0" defTabSz="490727">
              <a:defRPr sz="1800"/>
            </a:pPr>
            <a:r>
              <a:rPr sz="6719"/>
              <a:t>Buffer: 640 KB </a:t>
            </a:r>
            <a:endParaRPr sz="6719"/>
          </a:p>
          <a:p>
            <a:pPr lvl="0" defTabSz="490727">
              <a:defRPr sz="1800"/>
            </a:pPr>
            <a:r>
              <a:rPr sz="6719"/>
              <a:t>Page: 64 KB</a:t>
            </a:r>
          </a:p>
        </p:txBody>
      </p:sp>
      <p:sp>
        <p:nvSpPr>
          <p:cNvPr id="985" name="Shape 985"/>
          <p:cNvSpPr/>
          <p:nvPr>
            <p:ph type="body" idx="1"/>
          </p:nvPr>
        </p:nvSpPr>
        <p:spPr>
          <a:xfrm>
            <a:off x="952500" y="2609850"/>
            <a:ext cx="11099800" cy="6286500"/>
          </a:xfrm>
          <a:prstGeom prst="rect">
            <a:avLst/>
          </a:prstGeom>
        </p:spPr>
        <p:txBody>
          <a:bodyPr anchor="t"/>
          <a:lstStyle>
            <a:lvl1pPr marL="0" indent="0" algn="ctr">
              <a:buSzTx/>
              <a:buNone/>
              <a:defRPr sz="4000"/>
            </a:lvl1pPr>
          </a:lstStyle>
          <a:p>
            <a:pPr lvl="0">
              <a:defRPr sz="1800"/>
            </a:pPr>
            <a:r>
              <a:rPr sz="4000"/>
              <a:t>How many pages can your buffer hold?</a:t>
            </a:r>
          </a:p>
        </p:txBody>
      </p:sp>
    </p:spTree>
  </p:cSld>
  <p:clrMapOvr>
    <a:masterClrMapping/>
  </p:clrMapOvr>
  <p:transition spd="med" advClick="1"/>
</p:sld>
</file>

<file path=ppt/slides/slide6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87" name="Shape 987"/>
          <p:cNvSpPr/>
          <p:nvPr>
            <p:ph type="title"/>
          </p:nvPr>
        </p:nvSpPr>
        <p:spPr>
          <a:prstGeom prst="rect">
            <a:avLst/>
          </a:prstGeom>
        </p:spPr>
        <p:txBody>
          <a:bodyPr/>
          <a:lstStyle/>
          <a:p>
            <a:pPr lvl="0" defTabSz="490727">
              <a:defRPr sz="1800"/>
            </a:pPr>
            <a:r>
              <a:rPr sz="6719"/>
              <a:t>Buffer: 640 KB </a:t>
            </a:r>
            <a:endParaRPr sz="6719"/>
          </a:p>
          <a:p>
            <a:pPr lvl="0" defTabSz="490727">
              <a:defRPr sz="1800"/>
            </a:pPr>
            <a:r>
              <a:rPr sz="6719"/>
              <a:t>Page: 64 KB</a:t>
            </a:r>
          </a:p>
        </p:txBody>
      </p:sp>
      <p:sp>
        <p:nvSpPr>
          <p:cNvPr id="988" name="Shape 988"/>
          <p:cNvSpPr/>
          <p:nvPr>
            <p:ph type="body" idx="1"/>
          </p:nvPr>
        </p:nvSpPr>
        <p:spPr>
          <a:xfrm>
            <a:off x="952500" y="2609850"/>
            <a:ext cx="11099800" cy="6286500"/>
          </a:xfrm>
          <a:prstGeom prst="rect">
            <a:avLst/>
          </a:prstGeom>
        </p:spPr>
        <p:txBody>
          <a:bodyPr anchor="t"/>
          <a:lstStyle>
            <a:lvl1pPr marL="0" indent="0" algn="ctr">
              <a:buSzTx/>
              <a:buNone/>
              <a:defRPr sz="4000"/>
            </a:lvl1pPr>
          </a:lstStyle>
          <a:p>
            <a:pPr lvl="0">
              <a:defRPr sz="1800"/>
            </a:pPr>
            <a:r>
              <a:rPr sz="4000"/>
              <a:t>How many pages can your buffer hold?</a:t>
            </a:r>
          </a:p>
        </p:txBody>
      </p:sp>
      <p:sp>
        <p:nvSpPr>
          <p:cNvPr id="989" name="Shape 989"/>
          <p:cNvSpPr/>
          <p:nvPr/>
        </p:nvSpPr>
        <p:spPr>
          <a:xfrm>
            <a:off x="952500" y="3602170"/>
            <a:ext cx="11099800" cy="5632847"/>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lvl="0" marL="444500" indent="-444500" algn="l">
              <a:spcBef>
                <a:spcPts val="4200"/>
              </a:spcBef>
              <a:buSzPct val="75000"/>
              <a:buChar char="•"/>
              <a:defRPr sz="1800"/>
            </a:pPr>
            <a:r>
              <a:rPr sz="3600"/>
              <a:t>640 KB * (1 page / 64 KB) = </a:t>
            </a:r>
            <a:r>
              <a:rPr b="1" sz="3600"/>
              <a:t>10 pages</a:t>
            </a:r>
          </a:p>
        </p:txBody>
      </p:sp>
    </p:spTree>
  </p:cSld>
  <p:clrMapOvr>
    <a:masterClrMapping/>
  </p:clrMapOvr>
  <p:transition spd="med" advClick="1"/>
</p:sld>
</file>

<file path=ppt/slides/slide6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91" name="Shape 991"/>
          <p:cNvSpPr/>
          <p:nvPr>
            <p:ph type="title"/>
          </p:nvPr>
        </p:nvSpPr>
        <p:spPr>
          <a:prstGeom prst="rect">
            <a:avLst/>
          </a:prstGeom>
        </p:spPr>
        <p:txBody>
          <a:bodyPr/>
          <a:lstStyle/>
          <a:p>
            <a:pPr lvl="0" defTabSz="490727">
              <a:defRPr sz="1800"/>
            </a:pPr>
            <a:r>
              <a:rPr sz="6719"/>
              <a:t>Buffer: 640 KB </a:t>
            </a:r>
            <a:endParaRPr sz="6719"/>
          </a:p>
          <a:p>
            <a:pPr lvl="0" defTabSz="490727">
              <a:defRPr sz="1800"/>
            </a:pPr>
            <a:r>
              <a:rPr sz="6719"/>
              <a:t>Page: 64 KB</a:t>
            </a:r>
          </a:p>
        </p:txBody>
      </p:sp>
      <p:sp>
        <p:nvSpPr>
          <p:cNvPr id="992" name="Shape 992"/>
          <p:cNvSpPr/>
          <p:nvPr>
            <p:ph type="body" idx="1"/>
          </p:nvPr>
        </p:nvSpPr>
        <p:spPr>
          <a:xfrm>
            <a:off x="952500" y="2609850"/>
            <a:ext cx="11099800" cy="6286500"/>
          </a:xfrm>
          <a:prstGeom prst="rect">
            <a:avLst/>
          </a:prstGeom>
        </p:spPr>
        <p:txBody>
          <a:bodyPr anchor="t"/>
          <a:lstStyle>
            <a:lvl1pPr marL="0" indent="0" algn="ctr">
              <a:buSzTx/>
              <a:buNone/>
              <a:defRPr sz="4000"/>
            </a:lvl1pPr>
          </a:lstStyle>
          <a:p>
            <a:pPr lvl="0">
              <a:defRPr sz="1800"/>
            </a:pPr>
            <a:r>
              <a:rPr sz="4000"/>
              <a:t>How many pages are in a 4 MB file?</a:t>
            </a:r>
          </a:p>
        </p:txBody>
      </p:sp>
    </p:spTree>
  </p:cSld>
  <p:clrMapOvr>
    <a:masterClrMapping/>
  </p:clrMapOvr>
  <p:transition spd="med" advClick="1"/>
</p:sld>
</file>

<file path=ppt/slides/slide6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94" name="Shape 994"/>
          <p:cNvSpPr/>
          <p:nvPr>
            <p:ph type="title"/>
          </p:nvPr>
        </p:nvSpPr>
        <p:spPr>
          <a:prstGeom prst="rect">
            <a:avLst/>
          </a:prstGeom>
        </p:spPr>
        <p:txBody>
          <a:bodyPr/>
          <a:lstStyle/>
          <a:p>
            <a:pPr lvl="0" defTabSz="490727">
              <a:defRPr sz="1800"/>
            </a:pPr>
            <a:r>
              <a:rPr sz="6719"/>
              <a:t>Buffer: 640 KB </a:t>
            </a:r>
            <a:endParaRPr sz="6719"/>
          </a:p>
          <a:p>
            <a:pPr lvl="0" defTabSz="490727">
              <a:defRPr sz="1800"/>
            </a:pPr>
            <a:r>
              <a:rPr sz="6719"/>
              <a:t>Page: 64 KB</a:t>
            </a:r>
          </a:p>
        </p:txBody>
      </p:sp>
      <p:sp>
        <p:nvSpPr>
          <p:cNvPr id="995" name="Shape 995"/>
          <p:cNvSpPr/>
          <p:nvPr>
            <p:ph type="body" idx="1"/>
          </p:nvPr>
        </p:nvSpPr>
        <p:spPr>
          <a:xfrm>
            <a:off x="952500" y="2609850"/>
            <a:ext cx="11099800" cy="6286500"/>
          </a:xfrm>
          <a:prstGeom prst="rect">
            <a:avLst/>
          </a:prstGeom>
        </p:spPr>
        <p:txBody>
          <a:bodyPr anchor="t"/>
          <a:lstStyle>
            <a:lvl1pPr marL="0" indent="0" algn="ctr">
              <a:buSzTx/>
              <a:buNone/>
              <a:defRPr sz="4000"/>
            </a:lvl1pPr>
          </a:lstStyle>
          <a:p>
            <a:pPr lvl="0">
              <a:defRPr sz="1800"/>
            </a:pPr>
            <a:r>
              <a:rPr sz="4000"/>
              <a:t>How many pages are in a 4 MB file?</a:t>
            </a:r>
          </a:p>
        </p:txBody>
      </p:sp>
      <p:sp>
        <p:nvSpPr>
          <p:cNvPr id="996" name="Shape 996"/>
          <p:cNvSpPr/>
          <p:nvPr/>
        </p:nvSpPr>
        <p:spPr>
          <a:xfrm>
            <a:off x="952500" y="3602170"/>
            <a:ext cx="11099800" cy="5632847"/>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lvl="0" marL="444500" indent="-444500" algn="l">
              <a:spcBef>
                <a:spcPts val="4200"/>
              </a:spcBef>
              <a:buSzPct val="75000"/>
              <a:buChar char="•"/>
              <a:defRPr sz="1800"/>
            </a:pPr>
            <a:r>
              <a:rPr sz="3600"/>
              <a:t>4 MB * (1024 KB / 1MB) * (1 page / 64 KB) = </a:t>
            </a:r>
            <a:r>
              <a:rPr b="1" sz="3600"/>
              <a:t>64 pages</a:t>
            </a:r>
          </a:p>
        </p:txBody>
      </p:sp>
    </p:spTree>
  </p:cSld>
  <p:clrMapOvr>
    <a:masterClrMapping/>
  </p:clrMapOvr>
  <p:transition spd="med" advClick="1"/>
</p:sld>
</file>

<file path=ppt/slides/slide6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98" name="Shape 998"/>
          <p:cNvSpPr/>
          <p:nvPr>
            <p:ph type="title"/>
          </p:nvPr>
        </p:nvSpPr>
        <p:spPr>
          <a:prstGeom prst="rect">
            <a:avLst/>
          </a:prstGeom>
        </p:spPr>
        <p:txBody>
          <a:bodyPr/>
          <a:lstStyle/>
          <a:p>
            <a:pPr lvl="0" defTabSz="490727">
              <a:defRPr sz="1800"/>
            </a:pPr>
            <a:r>
              <a:rPr sz="6719"/>
              <a:t>Buffer: 10 Pages</a:t>
            </a:r>
            <a:endParaRPr sz="6719"/>
          </a:p>
          <a:p>
            <a:pPr lvl="0" defTabSz="490727">
              <a:defRPr sz="1800"/>
            </a:pPr>
            <a:r>
              <a:rPr sz="6719"/>
              <a:t>File: 64 Pages</a:t>
            </a:r>
          </a:p>
        </p:txBody>
      </p:sp>
      <p:sp>
        <p:nvSpPr>
          <p:cNvPr id="999" name="Shape 999"/>
          <p:cNvSpPr/>
          <p:nvPr>
            <p:ph type="body" idx="1"/>
          </p:nvPr>
        </p:nvSpPr>
        <p:spPr>
          <a:xfrm>
            <a:off x="952500" y="2609850"/>
            <a:ext cx="11099800" cy="6286500"/>
          </a:xfrm>
          <a:prstGeom prst="rect">
            <a:avLst/>
          </a:prstGeom>
        </p:spPr>
        <p:txBody>
          <a:bodyPr anchor="t"/>
          <a:lstStyle>
            <a:lvl1pPr marL="0" indent="0" algn="ctr">
              <a:buSzTx/>
              <a:buNone/>
              <a:defRPr sz="4000"/>
            </a:lvl1pPr>
          </a:lstStyle>
          <a:p>
            <a:pPr lvl="0">
              <a:defRPr sz="1800"/>
            </a:pPr>
            <a:r>
              <a:rPr sz="4000"/>
              <a:t>How many passes would it take to externally merge sort a 4 MB file?</a:t>
            </a:r>
          </a:p>
        </p:txBody>
      </p:sp>
    </p:spTree>
  </p:cSld>
  <p:clrMapOvr>
    <a:masterClrMapping/>
  </p:clrMapOvr>
  <p:transition spd="med" advClick="1"/>
</p:sld>
</file>

<file path=ppt/slides/slide6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01" name="Shape 1001"/>
          <p:cNvSpPr/>
          <p:nvPr>
            <p:ph type="body" idx="1"/>
          </p:nvPr>
        </p:nvSpPr>
        <p:spPr>
          <a:xfrm>
            <a:off x="952500" y="2609850"/>
            <a:ext cx="11099800" cy="6286500"/>
          </a:xfrm>
          <a:prstGeom prst="rect">
            <a:avLst/>
          </a:prstGeom>
        </p:spPr>
        <p:txBody>
          <a:bodyPr anchor="t"/>
          <a:lstStyle>
            <a:lvl1pPr marL="0" indent="0" algn="ctr">
              <a:buSzTx/>
              <a:buNone/>
              <a:defRPr sz="4000"/>
            </a:lvl1pPr>
          </a:lstStyle>
          <a:p>
            <a:pPr lvl="0">
              <a:defRPr sz="1800"/>
            </a:pPr>
            <a:r>
              <a:rPr sz="4000"/>
              <a:t>How many passes would it take to externally merge sort a 4 MB file?</a:t>
            </a:r>
          </a:p>
        </p:txBody>
      </p:sp>
      <p:sp>
        <p:nvSpPr>
          <p:cNvPr id="1002" name="Shape 1002"/>
          <p:cNvSpPr/>
          <p:nvPr/>
        </p:nvSpPr>
        <p:spPr>
          <a:xfrm>
            <a:off x="952500" y="3890036"/>
            <a:ext cx="11099800" cy="5632848"/>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lvl1pPr marL="444500" indent="-444500" algn="l">
              <a:spcBef>
                <a:spcPts val="4200"/>
              </a:spcBef>
              <a:buSzPct val="75000"/>
              <a:buChar char="•"/>
            </a:lvl1pPr>
          </a:lstStyle>
          <a:p>
            <a:pPr lvl="0">
              <a:defRPr sz="1800"/>
            </a:pPr>
            <a:r>
              <a:rPr sz="3600"/>
              <a:t>ceil( log_{10-1} ceil(64 / 10) ) + 1 = ceil( log_9 (7)) + 1 = 1 + 1 = 2 passes</a:t>
            </a:r>
          </a:p>
        </p:txBody>
      </p:sp>
      <p:sp>
        <p:nvSpPr>
          <p:cNvPr id="1003" name="Shape 1003"/>
          <p:cNvSpPr/>
          <p:nvPr>
            <p:ph type="title"/>
          </p:nvPr>
        </p:nvSpPr>
        <p:spPr>
          <a:prstGeom prst="rect">
            <a:avLst/>
          </a:prstGeom>
        </p:spPr>
        <p:txBody>
          <a:bodyPr/>
          <a:lstStyle/>
          <a:p>
            <a:pPr lvl="0" defTabSz="490727">
              <a:defRPr sz="1800"/>
            </a:pPr>
            <a:r>
              <a:rPr sz="6719"/>
              <a:t>Buffer: 10 Pages</a:t>
            </a:r>
            <a:endParaRPr sz="6719"/>
          </a:p>
          <a:p>
            <a:pPr lvl="0" defTabSz="490727">
              <a:defRPr sz="1800"/>
            </a:pPr>
            <a:r>
              <a:rPr sz="6719"/>
              <a:t>File: 64 Pages</a:t>
            </a:r>
          </a:p>
        </p:txBody>
      </p:sp>
    </p:spTree>
  </p:cSld>
  <p:clrMapOvr>
    <a:masterClrMapping/>
  </p:clrMapOvr>
  <p:transition spd="med" advClick="1"/>
</p:sld>
</file>

<file path=ppt/slides/slide6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05" name="Shape 1005"/>
          <p:cNvSpPr/>
          <p:nvPr>
            <p:ph type="body" idx="1"/>
          </p:nvPr>
        </p:nvSpPr>
        <p:spPr>
          <a:xfrm>
            <a:off x="952500" y="2609850"/>
            <a:ext cx="11099800" cy="6286500"/>
          </a:xfrm>
          <a:prstGeom prst="rect">
            <a:avLst/>
          </a:prstGeom>
        </p:spPr>
        <p:txBody>
          <a:bodyPr anchor="t"/>
          <a:lstStyle>
            <a:lvl1pPr marL="0" indent="0" algn="ctr">
              <a:buSzTx/>
              <a:buNone/>
              <a:defRPr sz="4000"/>
            </a:lvl1pPr>
          </a:lstStyle>
          <a:p>
            <a:pPr lvl="0">
              <a:defRPr sz="1800"/>
            </a:pPr>
            <a:r>
              <a:rPr sz="4000"/>
              <a:t>How many I/O’s are needed to to externally merge sort a 4 MB file?</a:t>
            </a:r>
          </a:p>
        </p:txBody>
      </p:sp>
      <p:sp>
        <p:nvSpPr>
          <p:cNvPr id="1006" name="Shape 1006"/>
          <p:cNvSpPr/>
          <p:nvPr>
            <p:ph type="title"/>
          </p:nvPr>
        </p:nvSpPr>
        <p:spPr>
          <a:prstGeom prst="rect">
            <a:avLst/>
          </a:prstGeom>
        </p:spPr>
        <p:txBody>
          <a:bodyPr/>
          <a:lstStyle/>
          <a:p>
            <a:pPr lvl="0" defTabSz="490727">
              <a:defRPr sz="1800"/>
            </a:pPr>
            <a:r>
              <a:rPr sz="6719"/>
              <a:t>Buffer: 10 Pages</a:t>
            </a:r>
            <a:endParaRPr sz="6719"/>
          </a:p>
          <a:p>
            <a:pPr lvl="0" defTabSz="490727">
              <a:defRPr sz="1800"/>
            </a:pPr>
            <a:r>
              <a:rPr sz="6719"/>
              <a:t>File: 64 Pages</a:t>
            </a:r>
          </a:p>
        </p:txBody>
      </p:sp>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5" name="Shape 55"/>
          <p:cNvSpPr/>
          <p:nvPr/>
        </p:nvSpPr>
        <p:spPr>
          <a:xfrm>
            <a:off x="622878" y="934384"/>
            <a:ext cx="3288276" cy="7884832"/>
          </a:xfrm>
          <a:prstGeom prst="roundRect">
            <a:avLst>
              <a:gd name="adj" fmla="val 15000"/>
            </a:avLst>
          </a:prstGeom>
          <a:solidFill>
            <a:srgbClr val="70BF41">
              <a:alpha val="43638"/>
            </a:srgbClr>
          </a:solidFill>
          <a:ln w="12700">
            <a:miter lim="400000"/>
          </a:ln>
        </p:spPr>
        <p:txBody>
          <a:bodyPr lIns="0" tIns="0" rIns="0" bIns="0" anchor="ctr"/>
          <a:lstStyle/>
          <a:p>
            <a:pPr lvl="0">
              <a:defRPr sz="2400"/>
            </a:pPr>
          </a:p>
        </p:txBody>
      </p:sp>
      <p:sp>
        <p:nvSpPr>
          <p:cNvPr id="56" name="Shape 56"/>
          <p:cNvSpPr/>
          <p:nvPr/>
        </p:nvSpPr>
        <p:spPr>
          <a:xfrm>
            <a:off x="4243089" y="3046610"/>
            <a:ext cx="4518622" cy="3411936"/>
          </a:xfrm>
          <a:prstGeom prst="roundRect">
            <a:avLst>
              <a:gd name="adj" fmla="val 14277"/>
            </a:avLst>
          </a:prstGeom>
          <a:solidFill>
            <a:srgbClr val="F5D328">
              <a:alpha val="11931"/>
            </a:srgbClr>
          </a:solidFill>
          <a:ln w="12700">
            <a:miter lim="400000"/>
          </a:ln>
        </p:spPr>
        <p:txBody>
          <a:bodyPr lIns="0" tIns="0" rIns="0" bIns="0" anchor="ctr"/>
          <a:lstStyle/>
          <a:p>
            <a:pPr lvl="0">
              <a:defRPr sz="2400">
                <a:solidFill>
                  <a:srgbClr val="FFFFFF"/>
                </a:solidFill>
              </a:defRPr>
            </a:pPr>
          </a:p>
        </p:txBody>
      </p:sp>
      <p:sp>
        <p:nvSpPr>
          <p:cNvPr id="57" name="Shape 57"/>
          <p:cNvSpPr/>
          <p:nvPr/>
        </p:nvSpPr>
        <p:spPr>
          <a:xfrm>
            <a:off x="1703745" y="4287391"/>
            <a:ext cx="1126542"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100"/>
            </a:lvl1pPr>
          </a:lstStyle>
          <a:p>
            <a:pPr lvl="0">
              <a:defRPr sz="1800"/>
            </a:pPr>
            <a:r>
              <a:rPr sz="4100"/>
              <a:t>Disk</a:t>
            </a:r>
          </a:p>
        </p:txBody>
      </p:sp>
      <p:sp>
        <p:nvSpPr>
          <p:cNvPr id="58" name="Shape 58"/>
          <p:cNvSpPr/>
          <p:nvPr/>
        </p:nvSpPr>
        <p:spPr>
          <a:xfrm>
            <a:off x="3826013" y="4649341"/>
            <a:ext cx="1046075" cy="1"/>
          </a:xfrm>
          <a:prstGeom prst="line">
            <a:avLst/>
          </a:prstGeom>
          <a:ln w="25400">
            <a:solidFill/>
            <a:miter lim="400000"/>
            <a:tailEnd type="triangle"/>
          </a:ln>
        </p:spPr>
        <p:txBody>
          <a:bodyPr lIns="50800" tIns="50800" rIns="50800" bIns="50800" anchor="ctr"/>
          <a:lstStyle/>
          <a:p>
            <a:pPr lvl="0">
              <a:defRPr sz="2400"/>
            </a:pPr>
          </a:p>
        </p:txBody>
      </p:sp>
      <p:sp>
        <p:nvSpPr>
          <p:cNvPr id="59" name="Shape 59"/>
          <p:cNvSpPr/>
          <p:nvPr/>
        </p:nvSpPr>
        <p:spPr>
          <a:xfrm>
            <a:off x="8256530" y="4649341"/>
            <a:ext cx="1046074" cy="1"/>
          </a:xfrm>
          <a:prstGeom prst="line">
            <a:avLst/>
          </a:prstGeom>
          <a:ln w="25400">
            <a:solidFill/>
            <a:miter lim="400000"/>
            <a:tailEnd type="triangle"/>
          </a:ln>
        </p:spPr>
        <p:txBody>
          <a:bodyPr lIns="50800" tIns="50800" rIns="50800" bIns="50800" anchor="ctr"/>
          <a:lstStyle/>
          <a:p>
            <a:pPr lvl="0">
              <a:defRPr sz="2400"/>
            </a:pPr>
          </a:p>
        </p:txBody>
      </p:sp>
      <p:sp>
        <p:nvSpPr>
          <p:cNvPr id="60" name="Shape 60"/>
          <p:cNvSpPr/>
          <p:nvPr/>
        </p:nvSpPr>
        <p:spPr>
          <a:xfrm>
            <a:off x="9093646" y="934384"/>
            <a:ext cx="3288276" cy="7884832"/>
          </a:xfrm>
          <a:prstGeom prst="roundRect">
            <a:avLst>
              <a:gd name="adj" fmla="val 15000"/>
            </a:avLst>
          </a:prstGeom>
          <a:solidFill>
            <a:srgbClr val="70BF41">
              <a:alpha val="43638"/>
            </a:srgbClr>
          </a:solidFill>
          <a:ln w="12700">
            <a:miter lim="400000"/>
          </a:ln>
        </p:spPr>
        <p:txBody>
          <a:bodyPr lIns="0" tIns="0" rIns="0" bIns="0" anchor="ctr"/>
          <a:lstStyle/>
          <a:p>
            <a:pPr lvl="0">
              <a:defRPr sz="2400"/>
            </a:pPr>
          </a:p>
        </p:txBody>
      </p:sp>
      <p:sp>
        <p:nvSpPr>
          <p:cNvPr id="61" name="Shape 61"/>
          <p:cNvSpPr/>
          <p:nvPr/>
        </p:nvSpPr>
        <p:spPr>
          <a:xfrm>
            <a:off x="10174513" y="4287391"/>
            <a:ext cx="1126542"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100"/>
            </a:lvl1pPr>
          </a:lstStyle>
          <a:p>
            <a:pPr lvl="0">
              <a:defRPr sz="1800"/>
            </a:pPr>
            <a:r>
              <a:rPr sz="4100"/>
              <a:t>Disk</a:t>
            </a:r>
          </a:p>
        </p:txBody>
      </p:sp>
      <p:sp>
        <p:nvSpPr>
          <p:cNvPr id="62" name="Shape 62"/>
          <p:cNvSpPr/>
          <p:nvPr/>
        </p:nvSpPr>
        <p:spPr>
          <a:xfrm>
            <a:off x="5568797" y="4052441"/>
            <a:ext cx="1867206"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Limited </a:t>
            </a:r>
            <a:endParaRPr sz="3600"/>
          </a:p>
          <a:p>
            <a:pPr lvl="0">
              <a:defRPr sz="1800"/>
            </a:pPr>
            <a:r>
              <a:rPr sz="3600"/>
              <a:t>memory</a:t>
            </a:r>
          </a:p>
        </p:txBody>
      </p:sp>
    </p:spTree>
  </p:cSld>
  <p:clrMapOvr>
    <a:masterClrMapping/>
  </p:clrMapOvr>
  <p:transition spd="med" advClick="1"/>
</p:sld>
</file>

<file path=ppt/slides/slide7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08" name="Shape 1008"/>
          <p:cNvSpPr/>
          <p:nvPr>
            <p:ph type="body" idx="1"/>
          </p:nvPr>
        </p:nvSpPr>
        <p:spPr>
          <a:xfrm>
            <a:off x="952500" y="2609850"/>
            <a:ext cx="11099800" cy="6286500"/>
          </a:xfrm>
          <a:prstGeom prst="rect">
            <a:avLst/>
          </a:prstGeom>
        </p:spPr>
        <p:txBody>
          <a:bodyPr anchor="t"/>
          <a:lstStyle>
            <a:lvl1pPr marL="0" indent="0" algn="ctr">
              <a:buSzTx/>
              <a:buNone/>
              <a:defRPr sz="4000"/>
            </a:lvl1pPr>
          </a:lstStyle>
          <a:p>
            <a:pPr lvl="0">
              <a:defRPr sz="1800"/>
            </a:pPr>
            <a:r>
              <a:rPr sz="4000"/>
              <a:t>How many I/O’s are needed to to externally merge sort a 4 MB file?</a:t>
            </a:r>
          </a:p>
        </p:txBody>
      </p:sp>
      <p:sp>
        <p:nvSpPr>
          <p:cNvPr id="1009" name="Shape 1009"/>
          <p:cNvSpPr/>
          <p:nvPr>
            <p:ph type="title"/>
          </p:nvPr>
        </p:nvSpPr>
        <p:spPr>
          <a:prstGeom prst="rect">
            <a:avLst/>
          </a:prstGeom>
        </p:spPr>
        <p:txBody>
          <a:bodyPr/>
          <a:lstStyle/>
          <a:p>
            <a:pPr lvl="0" defTabSz="490727">
              <a:defRPr sz="1800"/>
            </a:pPr>
            <a:r>
              <a:rPr sz="6719"/>
              <a:t>Buffer: 10 Pages</a:t>
            </a:r>
            <a:endParaRPr sz="6719"/>
          </a:p>
          <a:p>
            <a:pPr lvl="0" defTabSz="490727">
              <a:defRPr sz="1800"/>
            </a:pPr>
            <a:r>
              <a:rPr sz="6719"/>
              <a:t>File: 64 Pages</a:t>
            </a:r>
          </a:p>
        </p:txBody>
      </p:sp>
      <p:sp>
        <p:nvSpPr>
          <p:cNvPr id="1010" name="Shape 1010"/>
          <p:cNvSpPr/>
          <p:nvPr/>
        </p:nvSpPr>
        <p:spPr>
          <a:xfrm>
            <a:off x="952500" y="3890036"/>
            <a:ext cx="11099800" cy="5632848"/>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lvl1pPr marL="444500" indent="-444500" algn="l">
              <a:spcBef>
                <a:spcPts val="4200"/>
              </a:spcBef>
              <a:buSzPct val="75000"/>
              <a:buChar char="•"/>
            </a:lvl1pPr>
          </a:lstStyle>
          <a:p>
            <a:pPr lvl="0">
              <a:defRPr sz="1800"/>
            </a:pPr>
            <a:r>
              <a:rPr sz="3600"/>
              <a:t>(# of passes) * 2 * (# of pages in file) = 2 * 2 * 64 = 256 I/O’s</a:t>
            </a:r>
          </a:p>
        </p:txBody>
      </p:sp>
    </p:spTree>
  </p:cSld>
  <p:clrMapOvr>
    <a:masterClrMapping/>
  </p:clrMapOvr>
  <p:transition spd="med" advClick="1"/>
</p:sld>
</file>

<file path=ppt/slides/slide7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12" name="Shape 1012"/>
          <p:cNvSpPr/>
          <p:nvPr>
            <p:ph type="body" idx="1"/>
          </p:nvPr>
        </p:nvSpPr>
        <p:spPr>
          <a:xfrm>
            <a:off x="952500" y="2609850"/>
            <a:ext cx="11099800" cy="6286500"/>
          </a:xfrm>
          <a:prstGeom prst="rect">
            <a:avLst/>
          </a:prstGeom>
        </p:spPr>
        <p:txBody>
          <a:bodyPr anchor="t"/>
          <a:lstStyle>
            <a:lvl1pPr marL="0" indent="0" algn="ctr">
              <a:buSzTx/>
              <a:buNone/>
              <a:defRPr sz="4000"/>
            </a:lvl1pPr>
          </a:lstStyle>
          <a:p>
            <a:pPr lvl="0">
              <a:defRPr sz="1800"/>
            </a:pPr>
            <a:r>
              <a:rPr sz="4000"/>
              <a:t>What is the maximum file size that can be sorted with just 2 passes in this system?</a:t>
            </a:r>
          </a:p>
        </p:txBody>
      </p:sp>
      <p:sp>
        <p:nvSpPr>
          <p:cNvPr id="1013" name="Shape 1013"/>
          <p:cNvSpPr/>
          <p:nvPr>
            <p:ph type="title"/>
          </p:nvPr>
        </p:nvSpPr>
        <p:spPr>
          <a:prstGeom prst="rect">
            <a:avLst/>
          </a:prstGeom>
        </p:spPr>
        <p:txBody>
          <a:bodyPr/>
          <a:lstStyle/>
          <a:p>
            <a:pPr lvl="0" defTabSz="490727">
              <a:defRPr sz="1800"/>
            </a:pPr>
            <a:r>
              <a:rPr sz="6719"/>
              <a:t>Buffer: 10 Pages</a:t>
            </a:r>
            <a:endParaRPr sz="6719"/>
          </a:p>
          <a:p>
            <a:pPr lvl="0" defTabSz="490727">
              <a:defRPr sz="1800"/>
            </a:pPr>
            <a:r>
              <a:rPr sz="6719"/>
              <a:t>File: 64 Pages</a:t>
            </a:r>
          </a:p>
        </p:txBody>
      </p:sp>
    </p:spTree>
  </p:cSld>
  <p:clrMapOvr>
    <a:masterClrMapping/>
  </p:clrMapOvr>
  <p:transition spd="med" advClick="1"/>
</p:sld>
</file>

<file path=ppt/slides/slide7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15" name="Shape 1015"/>
          <p:cNvSpPr/>
          <p:nvPr>
            <p:ph type="body" idx="1"/>
          </p:nvPr>
        </p:nvSpPr>
        <p:spPr>
          <a:xfrm>
            <a:off x="952500" y="2609850"/>
            <a:ext cx="11099800" cy="6286500"/>
          </a:xfrm>
          <a:prstGeom prst="rect">
            <a:avLst/>
          </a:prstGeom>
        </p:spPr>
        <p:txBody>
          <a:bodyPr anchor="t"/>
          <a:lstStyle>
            <a:lvl1pPr marL="0" indent="0" algn="ctr">
              <a:buSzTx/>
              <a:buNone/>
              <a:defRPr sz="4000"/>
            </a:lvl1pPr>
          </a:lstStyle>
          <a:p>
            <a:pPr lvl="0">
              <a:defRPr sz="1800"/>
            </a:pPr>
            <a:r>
              <a:rPr sz="4000"/>
              <a:t>What is the maximum file size that can be sorted with just 2 passes in this system?</a:t>
            </a:r>
          </a:p>
        </p:txBody>
      </p:sp>
      <p:sp>
        <p:nvSpPr>
          <p:cNvPr id="1016" name="Shape 1016"/>
          <p:cNvSpPr/>
          <p:nvPr>
            <p:ph type="title"/>
          </p:nvPr>
        </p:nvSpPr>
        <p:spPr>
          <a:prstGeom prst="rect">
            <a:avLst/>
          </a:prstGeom>
        </p:spPr>
        <p:txBody>
          <a:bodyPr/>
          <a:lstStyle/>
          <a:p>
            <a:pPr lvl="0" defTabSz="490727">
              <a:defRPr sz="1800"/>
            </a:pPr>
            <a:r>
              <a:rPr sz="6719"/>
              <a:t>Buffer: 10 Pages</a:t>
            </a:r>
            <a:endParaRPr sz="6719"/>
          </a:p>
          <a:p>
            <a:pPr lvl="0" defTabSz="490727">
              <a:defRPr sz="1800"/>
            </a:pPr>
            <a:r>
              <a:rPr sz="6719"/>
              <a:t>File: 64 Pages</a:t>
            </a:r>
          </a:p>
        </p:txBody>
      </p:sp>
      <p:sp>
        <p:nvSpPr>
          <p:cNvPr id="1017" name="Shape 1017"/>
          <p:cNvSpPr/>
          <p:nvPr/>
        </p:nvSpPr>
        <p:spPr>
          <a:xfrm>
            <a:off x="952500" y="3890036"/>
            <a:ext cx="11099800" cy="5632848"/>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lvl1pPr marL="444500" indent="-444500" algn="l">
              <a:spcBef>
                <a:spcPts val="4200"/>
              </a:spcBef>
              <a:buSzPct val="75000"/>
              <a:buChar char="•"/>
            </a:lvl1pPr>
          </a:lstStyle>
          <a:p>
            <a:pPr lvl="0">
              <a:defRPr sz="1800"/>
            </a:pPr>
            <a:r>
              <a:rPr sz="3600"/>
              <a:t>(# of buffer pages) ( # of buffer pages - 1 ) = 10 * 9 = 90 pages = 5760 KB ~= 5.6 MB</a:t>
            </a:r>
          </a:p>
        </p:txBody>
      </p:sp>
    </p:spTree>
  </p:cSld>
  <p:clrMapOvr>
    <a:masterClrMapping/>
  </p:clrMapOvr>
  <p:transition spd="med" advClick="1"/>
</p:sld>
</file>

<file path=ppt/slides/slide7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19" name="Shape 1019"/>
          <p:cNvSpPr/>
          <p:nvPr>
            <p:ph type="title"/>
          </p:nvPr>
        </p:nvSpPr>
        <p:spPr>
          <a:prstGeom prst="rect">
            <a:avLst/>
          </a:prstGeom>
        </p:spPr>
        <p:txBody>
          <a:bodyPr/>
          <a:lstStyle/>
          <a:p>
            <a:pPr lvl="0">
              <a:defRPr sz="1800"/>
            </a:pPr>
            <a:r>
              <a:rPr sz="8000"/>
              <a:t>External Hashing</a:t>
            </a:r>
          </a:p>
        </p:txBody>
      </p:sp>
    </p:spTree>
  </p:cSld>
  <p:clrMapOvr>
    <a:masterClrMapping/>
  </p:clrMapOvr>
  <p:transition spd="med" advClick="1"/>
</p:sld>
</file>

<file path=ppt/slides/slide7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21" name="Shape 1021"/>
          <p:cNvSpPr/>
          <p:nvPr>
            <p:ph type="title"/>
          </p:nvPr>
        </p:nvSpPr>
        <p:spPr>
          <a:prstGeom prst="rect">
            <a:avLst/>
          </a:prstGeom>
        </p:spPr>
        <p:txBody>
          <a:bodyPr/>
          <a:lstStyle/>
          <a:p>
            <a:pPr lvl="0">
              <a:defRPr sz="1800"/>
            </a:pPr>
            <a:r>
              <a:rPr sz="8000"/>
              <a:t>External Hashing</a:t>
            </a:r>
          </a:p>
        </p:txBody>
      </p:sp>
      <p:sp>
        <p:nvSpPr>
          <p:cNvPr id="1022" name="Shape 1022"/>
          <p:cNvSpPr/>
          <p:nvPr>
            <p:ph type="body" idx="1"/>
          </p:nvPr>
        </p:nvSpPr>
        <p:spPr>
          <a:prstGeom prst="rect">
            <a:avLst/>
          </a:prstGeom>
        </p:spPr>
        <p:txBody>
          <a:bodyPr anchor="t"/>
          <a:lstStyle/>
          <a:p>
            <a:pPr lvl="0">
              <a:defRPr sz="1800"/>
            </a:pPr>
            <a:r>
              <a:rPr sz="3600"/>
              <a:t>Want to aggregate data that does not fit in memory</a:t>
            </a:r>
            <a:endParaRPr sz="3600"/>
          </a:p>
          <a:p>
            <a:pPr lvl="0">
              <a:defRPr sz="1800"/>
            </a:pPr>
            <a:r>
              <a:rPr sz="3600"/>
              <a:t>Minimize number of I/O’s (especially random I/O’s)</a:t>
            </a:r>
          </a:p>
        </p:txBody>
      </p:sp>
    </p:spTree>
  </p:cSld>
  <p:clrMapOvr>
    <a:masterClrMapping/>
  </p:clrMapOvr>
  <p:transition spd="med" advClick="1"/>
</p:sld>
</file>

<file path=ppt/slides/slide7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24" name="Shape 1024"/>
          <p:cNvSpPr/>
          <p:nvPr>
            <p:ph type="title"/>
          </p:nvPr>
        </p:nvSpPr>
        <p:spPr>
          <a:prstGeom prst="rect">
            <a:avLst/>
          </a:prstGeom>
        </p:spPr>
        <p:txBody>
          <a:bodyPr/>
          <a:lstStyle/>
          <a:p>
            <a:pPr lvl="0">
              <a:defRPr sz="1800"/>
            </a:pPr>
            <a:r>
              <a:rPr sz="8000"/>
              <a:t>Aggregating Colors</a:t>
            </a:r>
          </a:p>
        </p:txBody>
      </p:sp>
      <p:sp>
        <p:nvSpPr>
          <p:cNvPr id="1025" name="Shape 1025"/>
          <p:cNvSpPr/>
          <p:nvPr>
            <p:ph type="body" idx="1"/>
          </p:nvPr>
        </p:nvSpPr>
        <p:spPr>
          <a:xfrm>
            <a:off x="952500" y="2603500"/>
            <a:ext cx="11099800" cy="3842395"/>
          </a:xfrm>
          <a:prstGeom prst="rect">
            <a:avLst/>
          </a:prstGeom>
        </p:spPr>
        <p:txBody>
          <a:bodyPr anchor="t"/>
          <a:lstStyle/>
          <a:p>
            <a:pPr lvl="0">
              <a:defRPr sz="1800"/>
            </a:pPr>
            <a:r>
              <a:rPr sz="3600"/>
              <a:t>Goal: Group squares by color</a:t>
            </a:r>
            <a:endParaRPr sz="3600"/>
          </a:p>
          <a:p>
            <a:pPr lvl="0">
              <a:defRPr sz="1800"/>
            </a:pPr>
            <a:r>
              <a:rPr sz="3600"/>
              <a:t>Setup: 12 squares, 2 can fit per page. We can hold 8 squares in memory.</a:t>
            </a:r>
            <a:endParaRPr sz="3600"/>
          </a:p>
          <a:p>
            <a:pPr lvl="0">
              <a:defRPr sz="1800"/>
            </a:pPr>
            <a:r>
              <a:rPr sz="3600"/>
              <a:t>N=6, B=4</a:t>
            </a:r>
          </a:p>
        </p:txBody>
      </p:sp>
      <p:sp>
        <p:nvSpPr>
          <p:cNvPr id="1026" name="Shape 1026"/>
          <p:cNvSpPr/>
          <p:nvPr/>
        </p:nvSpPr>
        <p:spPr>
          <a:xfrm>
            <a:off x="949548" y="70866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27" name="Shape 1027"/>
          <p:cNvSpPr/>
          <p:nvPr/>
        </p:nvSpPr>
        <p:spPr>
          <a:xfrm>
            <a:off x="2803748" y="70866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28" name="Shape 1028"/>
          <p:cNvSpPr/>
          <p:nvPr/>
        </p:nvSpPr>
        <p:spPr>
          <a:xfrm>
            <a:off x="4657948" y="70866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29" name="Shape 1029"/>
          <p:cNvSpPr/>
          <p:nvPr/>
        </p:nvSpPr>
        <p:spPr>
          <a:xfrm>
            <a:off x="6512148" y="70866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30" name="Shape 1030"/>
          <p:cNvSpPr/>
          <p:nvPr/>
        </p:nvSpPr>
        <p:spPr>
          <a:xfrm>
            <a:off x="8366348" y="70866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31" name="Shape 1031"/>
          <p:cNvSpPr/>
          <p:nvPr/>
        </p:nvSpPr>
        <p:spPr>
          <a:xfrm>
            <a:off x="10220548" y="70866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32" name="Shape 1032"/>
          <p:cNvSpPr/>
          <p:nvPr/>
        </p:nvSpPr>
        <p:spPr>
          <a:xfrm>
            <a:off x="1127249" y="75476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033" name="Shape 1033"/>
          <p:cNvSpPr/>
          <p:nvPr/>
        </p:nvSpPr>
        <p:spPr>
          <a:xfrm>
            <a:off x="1870447" y="75476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034" name="Shape 1034"/>
          <p:cNvSpPr/>
          <p:nvPr/>
        </p:nvSpPr>
        <p:spPr>
          <a:xfrm>
            <a:off x="2981449" y="75476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035" name="Shape 1035"/>
          <p:cNvSpPr/>
          <p:nvPr/>
        </p:nvSpPr>
        <p:spPr>
          <a:xfrm>
            <a:off x="3724647" y="75476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036" name="Shape 1036"/>
          <p:cNvSpPr/>
          <p:nvPr/>
        </p:nvSpPr>
        <p:spPr>
          <a:xfrm>
            <a:off x="4835649" y="75476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037" name="Shape 1037"/>
          <p:cNvSpPr/>
          <p:nvPr/>
        </p:nvSpPr>
        <p:spPr>
          <a:xfrm>
            <a:off x="5578847" y="75476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038" name="Shape 1038"/>
          <p:cNvSpPr/>
          <p:nvPr/>
        </p:nvSpPr>
        <p:spPr>
          <a:xfrm>
            <a:off x="6689849" y="75476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039" name="Shape 1039"/>
          <p:cNvSpPr/>
          <p:nvPr/>
        </p:nvSpPr>
        <p:spPr>
          <a:xfrm>
            <a:off x="7433047" y="7547619"/>
            <a:ext cx="736104" cy="667198"/>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040" name="Shape 1040"/>
          <p:cNvSpPr/>
          <p:nvPr/>
        </p:nvSpPr>
        <p:spPr>
          <a:xfrm>
            <a:off x="8544049" y="75476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041" name="Shape 1041"/>
          <p:cNvSpPr/>
          <p:nvPr/>
        </p:nvSpPr>
        <p:spPr>
          <a:xfrm>
            <a:off x="9287247" y="7547619"/>
            <a:ext cx="736104" cy="667198"/>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042" name="Shape 1042"/>
          <p:cNvSpPr/>
          <p:nvPr/>
        </p:nvSpPr>
        <p:spPr>
          <a:xfrm>
            <a:off x="10401796" y="75476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043" name="Shape 1043"/>
          <p:cNvSpPr/>
          <p:nvPr/>
        </p:nvSpPr>
        <p:spPr>
          <a:xfrm>
            <a:off x="11144994" y="7547619"/>
            <a:ext cx="736105"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7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45" name="Shape 1045"/>
          <p:cNvSpPr/>
          <p:nvPr>
            <p:ph type="title"/>
          </p:nvPr>
        </p:nvSpPr>
        <p:spPr>
          <a:xfrm>
            <a:off x="952500" y="431800"/>
            <a:ext cx="11099800" cy="2159000"/>
          </a:xfrm>
          <a:prstGeom prst="rect">
            <a:avLst/>
          </a:prstGeom>
        </p:spPr>
        <p:txBody>
          <a:bodyPr/>
          <a:lstStyle/>
          <a:p>
            <a:pPr lvl="0">
              <a:defRPr sz="1800"/>
            </a:pPr>
            <a:r>
              <a:rPr sz="8000"/>
              <a:t>Pass 1: Divide</a:t>
            </a:r>
          </a:p>
        </p:txBody>
      </p:sp>
      <p:sp>
        <p:nvSpPr>
          <p:cNvPr id="1046" name="Shape 1046"/>
          <p:cNvSpPr/>
          <p:nvPr>
            <p:ph type="body" idx="1"/>
          </p:nvPr>
        </p:nvSpPr>
        <p:spPr>
          <a:prstGeom prst="rect">
            <a:avLst/>
          </a:prstGeom>
        </p:spPr>
        <p:txBody>
          <a:bodyPr anchor="t"/>
          <a:lstStyle/>
          <a:p>
            <a:pPr lvl="0">
              <a:defRPr sz="1800"/>
            </a:pPr>
            <a:r>
              <a:rPr sz="3600"/>
              <a:t>Read all pages in, hash to B-1 partitions/buckets so that each group guaranteed to be in same partition.</a:t>
            </a:r>
            <a:endParaRPr sz="3600"/>
          </a:p>
          <a:p>
            <a:pPr lvl="0">
              <a:defRPr sz="1800"/>
            </a:pPr>
            <a:r>
              <a:rPr sz="3600"/>
              <a:t>May not be a whole partition for each group.</a:t>
            </a:r>
            <a:endParaRPr sz="3600"/>
          </a:p>
          <a:p>
            <a:pPr lvl="0">
              <a:defRPr sz="1800"/>
            </a:pPr>
            <a:r>
              <a:rPr sz="3600"/>
              <a:t># I/O’s = 2N</a:t>
            </a:r>
          </a:p>
        </p:txBody>
      </p:sp>
    </p:spTree>
  </p:cSld>
  <p:clrMapOvr>
    <a:masterClrMapping/>
  </p:clrMapOvr>
  <p:transition spd="med" advClick="1"/>
</p:sld>
</file>

<file path=ppt/slides/slide7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48" name="Shape 1048"/>
          <p:cNvSpPr/>
          <p:nvPr>
            <p:ph type="title"/>
          </p:nvPr>
        </p:nvSpPr>
        <p:spPr>
          <a:prstGeom prst="rect">
            <a:avLst/>
          </a:prstGeom>
        </p:spPr>
        <p:txBody>
          <a:bodyPr/>
          <a:lstStyle/>
          <a:p>
            <a:pPr lvl="0">
              <a:defRPr sz="1800"/>
            </a:pPr>
            <a:r>
              <a:rPr sz="8000"/>
              <a:t>Pass 1: Divide</a:t>
            </a:r>
          </a:p>
        </p:txBody>
      </p:sp>
      <p:sp>
        <p:nvSpPr>
          <p:cNvPr id="1049" name="Shape 1049"/>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050" name="Shape 1050"/>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051" name="Shape 1051"/>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52" name="Shape 1052"/>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53" name="Shape 1053"/>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54" name="Shape 1054"/>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55" name="Shape 1055"/>
          <p:cNvSpPr/>
          <p:nvPr/>
        </p:nvSpPr>
        <p:spPr>
          <a:xfrm>
            <a:off x="8698319" y="4751883"/>
            <a:ext cx="4143058" cy="124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500"/>
              <a:t>Assign colors to 3 partitions</a:t>
            </a:r>
            <a:endParaRPr sz="2500"/>
          </a:p>
          <a:p>
            <a:pPr lvl="0">
              <a:defRPr sz="1800"/>
            </a:pPr>
            <a:r>
              <a:rPr sz="2500"/>
              <a:t>using hash function.</a:t>
            </a:r>
            <a:endParaRPr sz="2500"/>
          </a:p>
          <a:p>
            <a:pPr lvl="0">
              <a:defRPr sz="1800"/>
            </a:pPr>
            <a:r>
              <a:rPr sz="2500"/>
              <a:t> </a:t>
            </a:r>
          </a:p>
        </p:txBody>
      </p:sp>
      <p:sp>
        <p:nvSpPr>
          <p:cNvPr id="1056" name="Shape 1056"/>
          <p:cNvSpPr/>
          <p:nvPr/>
        </p:nvSpPr>
        <p:spPr>
          <a:xfrm>
            <a:off x="9362529" y="5438030"/>
            <a:ext cx="2814638" cy="200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500"/>
              <a:t>Our hash function:</a:t>
            </a:r>
            <a:endParaRPr sz="2500"/>
          </a:p>
          <a:p>
            <a:pPr lvl="0">
              <a:defRPr sz="1800"/>
            </a:pPr>
            <a:r>
              <a:rPr sz="2500"/>
              <a:t>{G,P} -&gt; 1</a:t>
            </a:r>
            <a:endParaRPr sz="2500"/>
          </a:p>
          <a:p>
            <a:pPr lvl="0">
              <a:defRPr sz="1800"/>
            </a:pPr>
            <a:r>
              <a:rPr sz="2500"/>
              <a:t>{B} -&gt; 2</a:t>
            </a:r>
            <a:endParaRPr sz="2500"/>
          </a:p>
          <a:p>
            <a:pPr lvl="0">
              <a:defRPr sz="1800"/>
            </a:pPr>
            <a:r>
              <a:rPr sz="2500"/>
              <a:t>{R, Y} -&gt; 3</a:t>
            </a:r>
            <a:endParaRPr sz="2500"/>
          </a:p>
          <a:p>
            <a:pPr lvl="0">
              <a:defRPr sz="1800"/>
            </a:pPr>
            <a:r>
              <a:rPr sz="2500"/>
              <a:t> </a:t>
            </a:r>
          </a:p>
        </p:txBody>
      </p:sp>
      <p:sp>
        <p:nvSpPr>
          <p:cNvPr id="1057" name="Shape 1057"/>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58" name="Shape 1058"/>
          <p:cNvSpPr/>
          <p:nvPr/>
        </p:nvSpPr>
        <p:spPr>
          <a:xfrm>
            <a:off x="46579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59" name="Shape 1059"/>
          <p:cNvSpPr/>
          <p:nvPr/>
        </p:nvSpPr>
        <p:spPr>
          <a:xfrm>
            <a:off x="65121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60" name="Shape 1060"/>
          <p:cNvSpPr/>
          <p:nvPr/>
        </p:nvSpPr>
        <p:spPr>
          <a:xfrm>
            <a:off x="83663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61" name="Shape 1061"/>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062" name="Shape 1062"/>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063" name="Shape 1063"/>
          <p:cNvSpPr/>
          <p:nvPr/>
        </p:nvSpPr>
        <p:spPr>
          <a:xfrm>
            <a:off x="4835649" y="27978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064" name="Shape 1064"/>
          <p:cNvSpPr/>
          <p:nvPr/>
        </p:nvSpPr>
        <p:spPr>
          <a:xfrm>
            <a:off x="5578847" y="27978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065" name="Shape 1065"/>
          <p:cNvSpPr/>
          <p:nvPr/>
        </p:nvSpPr>
        <p:spPr>
          <a:xfrm>
            <a:off x="66898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066" name="Shape 1066"/>
          <p:cNvSpPr/>
          <p:nvPr/>
        </p:nvSpPr>
        <p:spPr>
          <a:xfrm>
            <a:off x="7433047" y="2797819"/>
            <a:ext cx="736104" cy="667198"/>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067" name="Shape 1067"/>
          <p:cNvSpPr/>
          <p:nvPr/>
        </p:nvSpPr>
        <p:spPr>
          <a:xfrm>
            <a:off x="85440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068" name="Shape 1068"/>
          <p:cNvSpPr/>
          <p:nvPr/>
        </p:nvSpPr>
        <p:spPr>
          <a:xfrm>
            <a:off x="9287247" y="2797819"/>
            <a:ext cx="736104" cy="667198"/>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069" name="Shape 1069"/>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70" name="Shape 1070"/>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071" name="Shape 1071"/>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072" name="Shape 1072"/>
          <p:cNvSpPr/>
          <p:nvPr/>
        </p:nvSpPr>
        <p:spPr>
          <a:xfrm>
            <a:off x="10220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73" name="Shape 1073"/>
          <p:cNvSpPr/>
          <p:nvPr/>
        </p:nvSpPr>
        <p:spPr>
          <a:xfrm>
            <a:off x="10398249" y="27978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074" name="Shape 1074"/>
          <p:cNvSpPr/>
          <p:nvPr/>
        </p:nvSpPr>
        <p:spPr>
          <a:xfrm>
            <a:off x="11141447" y="27978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7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76" name="Shape 1076"/>
          <p:cNvSpPr/>
          <p:nvPr>
            <p:ph type="title"/>
          </p:nvPr>
        </p:nvSpPr>
        <p:spPr>
          <a:prstGeom prst="rect">
            <a:avLst/>
          </a:prstGeom>
        </p:spPr>
        <p:txBody>
          <a:bodyPr/>
          <a:lstStyle/>
          <a:p>
            <a:pPr lvl="0">
              <a:defRPr sz="1800"/>
            </a:pPr>
            <a:r>
              <a:rPr sz="8000"/>
              <a:t>Pass 1: Divide</a:t>
            </a:r>
          </a:p>
        </p:txBody>
      </p:sp>
      <p:sp>
        <p:nvSpPr>
          <p:cNvPr id="1077" name="Shape 1077"/>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078" name="Shape 1078"/>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079" name="Shape 1079"/>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80" name="Shape 1080"/>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81" name="Shape 1081"/>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82" name="Shape 1082"/>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83" name="Shape 1083"/>
          <p:cNvSpPr/>
          <p:nvPr/>
        </p:nvSpPr>
        <p:spPr>
          <a:xfrm>
            <a:off x="8698319" y="4751883"/>
            <a:ext cx="4143058" cy="124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500"/>
              <a:t>Assign colors to 3 partitions</a:t>
            </a:r>
            <a:endParaRPr sz="2500"/>
          </a:p>
          <a:p>
            <a:pPr lvl="0">
              <a:defRPr sz="1800"/>
            </a:pPr>
            <a:r>
              <a:rPr sz="2500"/>
              <a:t>using hash function.</a:t>
            </a:r>
            <a:endParaRPr sz="2500"/>
          </a:p>
          <a:p>
            <a:pPr lvl="0">
              <a:defRPr sz="1800"/>
            </a:pPr>
            <a:r>
              <a:rPr sz="2500"/>
              <a:t> </a:t>
            </a:r>
          </a:p>
        </p:txBody>
      </p:sp>
      <p:sp>
        <p:nvSpPr>
          <p:cNvPr id="1084" name="Shape 1084"/>
          <p:cNvSpPr/>
          <p:nvPr/>
        </p:nvSpPr>
        <p:spPr>
          <a:xfrm>
            <a:off x="9362529" y="5438030"/>
            <a:ext cx="2814638" cy="200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500"/>
              <a:t>Our hash function:</a:t>
            </a:r>
            <a:endParaRPr sz="2500"/>
          </a:p>
          <a:p>
            <a:pPr lvl="0">
              <a:defRPr sz="1800"/>
            </a:pPr>
            <a:r>
              <a:rPr sz="2500"/>
              <a:t>{G,P} -&gt; 1</a:t>
            </a:r>
            <a:endParaRPr sz="2500"/>
          </a:p>
          <a:p>
            <a:pPr lvl="0">
              <a:defRPr sz="1800"/>
            </a:pPr>
            <a:r>
              <a:rPr sz="2500"/>
              <a:t>{B} -&gt; 2</a:t>
            </a:r>
            <a:endParaRPr sz="2500"/>
          </a:p>
          <a:p>
            <a:pPr lvl="0">
              <a:defRPr sz="1800"/>
            </a:pPr>
            <a:r>
              <a:rPr sz="2500"/>
              <a:t>{R, Y} -&gt; 3</a:t>
            </a:r>
            <a:endParaRPr sz="2500"/>
          </a:p>
          <a:p>
            <a:pPr lvl="0">
              <a:defRPr sz="1800"/>
            </a:pPr>
            <a:r>
              <a:rPr sz="2500"/>
              <a:t> </a:t>
            </a:r>
          </a:p>
        </p:txBody>
      </p:sp>
      <p:sp>
        <p:nvSpPr>
          <p:cNvPr id="1085" name="Shape 1085"/>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86" name="Shape 1086"/>
          <p:cNvSpPr/>
          <p:nvPr/>
        </p:nvSpPr>
        <p:spPr>
          <a:xfrm>
            <a:off x="46579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87" name="Shape 1087"/>
          <p:cNvSpPr/>
          <p:nvPr/>
        </p:nvSpPr>
        <p:spPr>
          <a:xfrm>
            <a:off x="65121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88" name="Shape 1088"/>
          <p:cNvSpPr/>
          <p:nvPr/>
        </p:nvSpPr>
        <p:spPr>
          <a:xfrm>
            <a:off x="83663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89" name="Shape 1089"/>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090" name="Shape 1090"/>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091" name="Shape 1091"/>
          <p:cNvSpPr/>
          <p:nvPr/>
        </p:nvSpPr>
        <p:spPr>
          <a:xfrm>
            <a:off x="4835649" y="27978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092" name="Shape 1092"/>
          <p:cNvSpPr/>
          <p:nvPr/>
        </p:nvSpPr>
        <p:spPr>
          <a:xfrm>
            <a:off x="5578847" y="27978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093" name="Shape 1093"/>
          <p:cNvSpPr/>
          <p:nvPr/>
        </p:nvSpPr>
        <p:spPr>
          <a:xfrm>
            <a:off x="66898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094" name="Shape 1094"/>
          <p:cNvSpPr/>
          <p:nvPr/>
        </p:nvSpPr>
        <p:spPr>
          <a:xfrm>
            <a:off x="7433047" y="2797819"/>
            <a:ext cx="736104" cy="667198"/>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095" name="Shape 1095"/>
          <p:cNvSpPr/>
          <p:nvPr/>
        </p:nvSpPr>
        <p:spPr>
          <a:xfrm>
            <a:off x="85440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096" name="Shape 1096"/>
          <p:cNvSpPr/>
          <p:nvPr/>
        </p:nvSpPr>
        <p:spPr>
          <a:xfrm>
            <a:off x="9287247" y="2797819"/>
            <a:ext cx="736104" cy="667198"/>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097" name="Shape 1097"/>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098" name="Shape 1098"/>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099" name="Shape 1099"/>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100" name="Shape 1100"/>
          <p:cNvSpPr/>
          <p:nvPr/>
        </p:nvSpPr>
        <p:spPr>
          <a:xfrm>
            <a:off x="978148" y="6732637"/>
            <a:ext cx="736104"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101" name="Shape 1101"/>
          <p:cNvSpPr/>
          <p:nvPr/>
        </p:nvSpPr>
        <p:spPr>
          <a:xfrm>
            <a:off x="1721346" y="6732637"/>
            <a:ext cx="736104"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7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03" name="Shape 1103"/>
          <p:cNvSpPr/>
          <p:nvPr>
            <p:ph type="title"/>
          </p:nvPr>
        </p:nvSpPr>
        <p:spPr>
          <a:prstGeom prst="rect">
            <a:avLst/>
          </a:prstGeom>
        </p:spPr>
        <p:txBody>
          <a:bodyPr/>
          <a:lstStyle/>
          <a:p>
            <a:pPr lvl="0">
              <a:defRPr sz="1800"/>
            </a:pPr>
            <a:r>
              <a:rPr sz="8000"/>
              <a:t>Pass 1: Divide</a:t>
            </a:r>
          </a:p>
        </p:txBody>
      </p:sp>
      <p:sp>
        <p:nvSpPr>
          <p:cNvPr id="1104" name="Shape 1104"/>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105" name="Shape 1105"/>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106" name="Shape 1106"/>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07" name="Shape 1107"/>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08" name="Shape 1108"/>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09" name="Shape 1109"/>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10" name="Shape 1110"/>
          <p:cNvSpPr/>
          <p:nvPr/>
        </p:nvSpPr>
        <p:spPr>
          <a:xfrm>
            <a:off x="8698319" y="4751883"/>
            <a:ext cx="4143058" cy="124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500"/>
              <a:t>Assign colors to 3 partitions</a:t>
            </a:r>
            <a:endParaRPr sz="2500"/>
          </a:p>
          <a:p>
            <a:pPr lvl="0">
              <a:defRPr sz="1800"/>
            </a:pPr>
            <a:r>
              <a:rPr sz="2500"/>
              <a:t>using hash function.</a:t>
            </a:r>
            <a:endParaRPr sz="2500"/>
          </a:p>
          <a:p>
            <a:pPr lvl="0">
              <a:defRPr sz="1800"/>
            </a:pPr>
            <a:r>
              <a:rPr sz="2500"/>
              <a:t> </a:t>
            </a:r>
          </a:p>
        </p:txBody>
      </p:sp>
      <p:sp>
        <p:nvSpPr>
          <p:cNvPr id="1111" name="Shape 1111"/>
          <p:cNvSpPr/>
          <p:nvPr/>
        </p:nvSpPr>
        <p:spPr>
          <a:xfrm>
            <a:off x="9362529" y="5438030"/>
            <a:ext cx="2814638" cy="200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500"/>
              <a:t>Our hash function:</a:t>
            </a:r>
            <a:endParaRPr sz="2500"/>
          </a:p>
          <a:p>
            <a:pPr lvl="0">
              <a:defRPr sz="1800"/>
            </a:pPr>
            <a:r>
              <a:rPr sz="2500"/>
              <a:t>{G,P} -&gt; 1</a:t>
            </a:r>
            <a:endParaRPr sz="2500"/>
          </a:p>
          <a:p>
            <a:pPr lvl="0">
              <a:defRPr sz="1800"/>
            </a:pPr>
            <a:r>
              <a:rPr sz="2500"/>
              <a:t>{B} -&gt; 2</a:t>
            </a:r>
            <a:endParaRPr sz="2500"/>
          </a:p>
          <a:p>
            <a:pPr lvl="0">
              <a:defRPr sz="1800"/>
            </a:pPr>
            <a:r>
              <a:rPr sz="2500"/>
              <a:t>{R, Y} -&gt; 3</a:t>
            </a:r>
            <a:endParaRPr sz="2500"/>
          </a:p>
          <a:p>
            <a:pPr lvl="0">
              <a:defRPr sz="1800"/>
            </a:pPr>
            <a:r>
              <a:rPr sz="2500"/>
              <a:t> </a:t>
            </a:r>
          </a:p>
        </p:txBody>
      </p:sp>
      <p:sp>
        <p:nvSpPr>
          <p:cNvPr id="1112" name="Shape 1112"/>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13" name="Shape 1113"/>
          <p:cNvSpPr/>
          <p:nvPr/>
        </p:nvSpPr>
        <p:spPr>
          <a:xfrm>
            <a:off x="46579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14" name="Shape 1114"/>
          <p:cNvSpPr/>
          <p:nvPr/>
        </p:nvSpPr>
        <p:spPr>
          <a:xfrm>
            <a:off x="65121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15" name="Shape 1115"/>
          <p:cNvSpPr/>
          <p:nvPr/>
        </p:nvSpPr>
        <p:spPr>
          <a:xfrm>
            <a:off x="83663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16" name="Shape 1116"/>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117" name="Shape 1117"/>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118" name="Shape 1118"/>
          <p:cNvSpPr/>
          <p:nvPr/>
        </p:nvSpPr>
        <p:spPr>
          <a:xfrm>
            <a:off x="4835649" y="27978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119" name="Shape 1119"/>
          <p:cNvSpPr/>
          <p:nvPr/>
        </p:nvSpPr>
        <p:spPr>
          <a:xfrm>
            <a:off x="5578847" y="27978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120" name="Shape 1120"/>
          <p:cNvSpPr/>
          <p:nvPr/>
        </p:nvSpPr>
        <p:spPr>
          <a:xfrm>
            <a:off x="66898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121" name="Shape 1121"/>
          <p:cNvSpPr/>
          <p:nvPr/>
        </p:nvSpPr>
        <p:spPr>
          <a:xfrm>
            <a:off x="7433047" y="2797819"/>
            <a:ext cx="736104" cy="667198"/>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122" name="Shape 1122"/>
          <p:cNvSpPr/>
          <p:nvPr/>
        </p:nvSpPr>
        <p:spPr>
          <a:xfrm>
            <a:off x="85440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123" name="Shape 1123"/>
          <p:cNvSpPr/>
          <p:nvPr/>
        </p:nvSpPr>
        <p:spPr>
          <a:xfrm>
            <a:off x="9287247" y="2797819"/>
            <a:ext cx="736104" cy="667198"/>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124" name="Shape 1124"/>
          <p:cNvSpPr/>
          <p:nvPr/>
        </p:nvSpPr>
        <p:spPr>
          <a:xfrm>
            <a:off x="6274048"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125" name="Shape 1125"/>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26" name="Shape 1126"/>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127" name="Shape 1127"/>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128" name="Shape 1128"/>
          <p:cNvSpPr/>
          <p:nvPr/>
        </p:nvSpPr>
        <p:spPr>
          <a:xfrm>
            <a:off x="62740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4" name="Shape 64"/>
          <p:cNvSpPr/>
          <p:nvPr>
            <p:ph type="title"/>
          </p:nvPr>
        </p:nvSpPr>
        <p:spPr>
          <a:prstGeom prst="rect">
            <a:avLst/>
          </a:prstGeom>
        </p:spPr>
        <p:txBody>
          <a:bodyPr/>
          <a:lstStyle>
            <a:lvl1pPr defTabSz="566674">
              <a:defRPr sz="7760"/>
            </a:lvl1pPr>
          </a:lstStyle>
          <a:p>
            <a:pPr lvl="0">
              <a:defRPr sz="1800"/>
            </a:pPr>
            <a:r>
              <a:rPr sz="7760"/>
              <a:t>Time-space Rendezvous</a:t>
            </a:r>
          </a:p>
        </p:txBody>
      </p:sp>
      <p:sp>
        <p:nvSpPr>
          <p:cNvPr id="65" name="Shape 65"/>
          <p:cNvSpPr/>
          <p:nvPr>
            <p:ph type="body" idx="1"/>
          </p:nvPr>
        </p:nvSpPr>
        <p:spPr>
          <a:prstGeom prst="rect">
            <a:avLst/>
          </a:prstGeom>
        </p:spPr>
        <p:txBody>
          <a:bodyPr anchor="t"/>
          <a:lstStyle/>
          <a:p>
            <a:pPr lvl="0">
              <a:defRPr sz="1800"/>
            </a:pPr>
            <a:r>
              <a:rPr sz="3600"/>
              <a:t>When items are in memory at the same time</a:t>
            </a:r>
            <a:endParaRPr sz="3600"/>
          </a:p>
          <a:p>
            <a:pPr lvl="1">
              <a:defRPr sz="1800"/>
            </a:pPr>
            <a:r>
              <a:rPr sz="3600"/>
              <a:t>Ex: Aggregation or eliminating duplicates</a:t>
            </a:r>
            <a:endParaRPr sz="3600"/>
          </a:p>
          <a:p>
            <a:pPr lvl="0">
              <a:defRPr sz="1800"/>
            </a:pPr>
            <a:r>
              <a:rPr sz="3600"/>
              <a:t>Implemented through:</a:t>
            </a:r>
            <a:endParaRPr sz="3600"/>
          </a:p>
          <a:p>
            <a:pPr lvl="1">
              <a:defRPr sz="1800"/>
            </a:pPr>
            <a:r>
              <a:rPr sz="3600"/>
              <a:t>External sorting</a:t>
            </a:r>
            <a:endParaRPr sz="3600"/>
          </a:p>
          <a:p>
            <a:pPr lvl="1">
              <a:defRPr sz="1800"/>
            </a:pPr>
            <a:r>
              <a:rPr sz="3600"/>
              <a:t>External hashing</a:t>
            </a:r>
          </a:p>
        </p:txBody>
      </p:sp>
    </p:spTree>
  </p:cSld>
  <p:clrMapOvr>
    <a:masterClrMapping/>
  </p:clrMapOvr>
  <p:transition spd="med" advClick="1"/>
</p:sld>
</file>

<file path=ppt/slides/slide8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30" name="Shape 1130"/>
          <p:cNvSpPr/>
          <p:nvPr>
            <p:ph type="title"/>
          </p:nvPr>
        </p:nvSpPr>
        <p:spPr>
          <a:prstGeom prst="rect">
            <a:avLst/>
          </a:prstGeom>
        </p:spPr>
        <p:txBody>
          <a:bodyPr/>
          <a:lstStyle/>
          <a:p>
            <a:pPr lvl="0">
              <a:defRPr sz="1800"/>
            </a:pPr>
            <a:r>
              <a:rPr sz="8000"/>
              <a:t>Pass 1: Divide</a:t>
            </a:r>
          </a:p>
        </p:txBody>
      </p:sp>
      <p:sp>
        <p:nvSpPr>
          <p:cNvPr id="1131" name="Shape 1131"/>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132" name="Shape 1132"/>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133" name="Shape 1133"/>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34" name="Shape 1134"/>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35" name="Shape 1135"/>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36" name="Shape 1136"/>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37" name="Shape 1137"/>
          <p:cNvSpPr/>
          <p:nvPr/>
        </p:nvSpPr>
        <p:spPr>
          <a:xfrm>
            <a:off x="8698319" y="4751883"/>
            <a:ext cx="4143058" cy="124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500"/>
              <a:t>Assign colors to 3 partitions</a:t>
            </a:r>
            <a:endParaRPr sz="2500"/>
          </a:p>
          <a:p>
            <a:pPr lvl="0">
              <a:defRPr sz="1800"/>
            </a:pPr>
            <a:r>
              <a:rPr sz="2500"/>
              <a:t>using hash function.</a:t>
            </a:r>
            <a:endParaRPr sz="2500"/>
          </a:p>
          <a:p>
            <a:pPr lvl="0">
              <a:defRPr sz="1800"/>
            </a:pPr>
            <a:r>
              <a:rPr sz="2500"/>
              <a:t> </a:t>
            </a:r>
          </a:p>
        </p:txBody>
      </p:sp>
      <p:sp>
        <p:nvSpPr>
          <p:cNvPr id="1138" name="Shape 1138"/>
          <p:cNvSpPr/>
          <p:nvPr/>
        </p:nvSpPr>
        <p:spPr>
          <a:xfrm>
            <a:off x="9362529" y="5438030"/>
            <a:ext cx="2814638" cy="200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500"/>
              <a:t>Our hash function:</a:t>
            </a:r>
            <a:endParaRPr sz="2500"/>
          </a:p>
          <a:p>
            <a:pPr lvl="0">
              <a:defRPr sz="1800"/>
            </a:pPr>
            <a:r>
              <a:rPr sz="2500"/>
              <a:t>{G,P} -&gt; 1</a:t>
            </a:r>
            <a:endParaRPr sz="2500"/>
          </a:p>
          <a:p>
            <a:pPr lvl="0">
              <a:defRPr sz="1800"/>
            </a:pPr>
            <a:r>
              <a:rPr sz="2500"/>
              <a:t>{B} -&gt; 2</a:t>
            </a:r>
            <a:endParaRPr sz="2500"/>
          </a:p>
          <a:p>
            <a:pPr lvl="0">
              <a:defRPr sz="1800"/>
            </a:pPr>
            <a:r>
              <a:rPr sz="2500"/>
              <a:t>{R, Y} -&gt; 3</a:t>
            </a:r>
            <a:endParaRPr sz="2500"/>
          </a:p>
          <a:p>
            <a:pPr lvl="0">
              <a:defRPr sz="1800"/>
            </a:pPr>
            <a:r>
              <a:rPr sz="2500"/>
              <a:t> </a:t>
            </a:r>
          </a:p>
        </p:txBody>
      </p:sp>
      <p:sp>
        <p:nvSpPr>
          <p:cNvPr id="1139" name="Shape 1139"/>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40" name="Shape 1140"/>
          <p:cNvSpPr/>
          <p:nvPr/>
        </p:nvSpPr>
        <p:spPr>
          <a:xfrm>
            <a:off x="46579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41" name="Shape 1141"/>
          <p:cNvSpPr/>
          <p:nvPr/>
        </p:nvSpPr>
        <p:spPr>
          <a:xfrm>
            <a:off x="65121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42" name="Shape 1142"/>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143" name="Shape 1143"/>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144" name="Shape 1144"/>
          <p:cNvSpPr/>
          <p:nvPr/>
        </p:nvSpPr>
        <p:spPr>
          <a:xfrm>
            <a:off x="4835649" y="27978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145" name="Shape 1145"/>
          <p:cNvSpPr/>
          <p:nvPr/>
        </p:nvSpPr>
        <p:spPr>
          <a:xfrm>
            <a:off x="5578847" y="27978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146" name="Shape 1146"/>
          <p:cNvSpPr/>
          <p:nvPr/>
        </p:nvSpPr>
        <p:spPr>
          <a:xfrm>
            <a:off x="66898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147" name="Shape 1147"/>
          <p:cNvSpPr/>
          <p:nvPr/>
        </p:nvSpPr>
        <p:spPr>
          <a:xfrm>
            <a:off x="7433047" y="2797819"/>
            <a:ext cx="736104" cy="667198"/>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148" name="Shape 1148"/>
          <p:cNvSpPr/>
          <p:nvPr/>
        </p:nvSpPr>
        <p:spPr>
          <a:xfrm>
            <a:off x="974600" y="676656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149" name="Shape 1149"/>
          <p:cNvSpPr/>
          <p:nvPr/>
        </p:nvSpPr>
        <p:spPr>
          <a:xfrm>
            <a:off x="1717799" y="6766569"/>
            <a:ext cx="736104" cy="667198"/>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150" name="Shape 1150"/>
          <p:cNvSpPr/>
          <p:nvPr/>
        </p:nvSpPr>
        <p:spPr>
          <a:xfrm>
            <a:off x="6274048"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151" name="Shape 1151"/>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52" name="Shape 1152"/>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153" name="Shape 1153"/>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154" name="Shape 1154"/>
          <p:cNvSpPr/>
          <p:nvPr/>
        </p:nvSpPr>
        <p:spPr>
          <a:xfrm>
            <a:off x="62740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8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56" name="Shape 1156"/>
          <p:cNvSpPr/>
          <p:nvPr>
            <p:ph type="title"/>
          </p:nvPr>
        </p:nvSpPr>
        <p:spPr>
          <a:prstGeom prst="rect">
            <a:avLst/>
          </a:prstGeom>
        </p:spPr>
        <p:txBody>
          <a:bodyPr/>
          <a:lstStyle/>
          <a:p>
            <a:pPr lvl="0">
              <a:defRPr sz="1800"/>
            </a:pPr>
            <a:r>
              <a:rPr sz="8000"/>
              <a:t>Pass 1: Divide</a:t>
            </a:r>
          </a:p>
        </p:txBody>
      </p:sp>
      <p:sp>
        <p:nvSpPr>
          <p:cNvPr id="1157" name="Shape 1157"/>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158" name="Shape 1158"/>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159" name="Shape 1159"/>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60" name="Shape 1160"/>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61" name="Shape 1161"/>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62" name="Shape 1162"/>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63" name="Shape 1163"/>
          <p:cNvSpPr/>
          <p:nvPr/>
        </p:nvSpPr>
        <p:spPr>
          <a:xfrm>
            <a:off x="8698319" y="4751883"/>
            <a:ext cx="4143058" cy="124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500"/>
              <a:t>Assign colors to 3 partitions</a:t>
            </a:r>
            <a:endParaRPr sz="2500"/>
          </a:p>
          <a:p>
            <a:pPr lvl="0">
              <a:defRPr sz="1800"/>
            </a:pPr>
            <a:r>
              <a:rPr sz="2500"/>
              <a:t>using hash function.</a:t>
            </a:r>
            <a:endParaRPr sz="2500"/>
          </a:p>
          <a:p>
            <a:pPr lvl="0">
              <a:defRPr sz="1800"/>
            </a:pPr>
            <a:r>
              <a:rPr sz="2500"/>
              <a:t> </a:t>
            </a:r>
          </a:p>
        </p:txBody>
      </p:sp>
      <p:sp>
        <p:nvSpPr>
          <p:cNvPr id="1164" name="Shape 1164"/>
          <p:cNvSpPr/>
          <p:nvPr/>
        </p:nvSpPr>
        <p:spPr>
          <a:xfrm>
            <a:off x="9362529" y="5438030"/>
            <a:ext cx="2814638" cy="200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500"/>
              <a:t>Our hash function:</a:t>
            </a:r>
            <a:endParaRPr sz="2500"/>
          </a:p>
          <a:p>
            <a:pPr lvl="0">
              <a:defRPr sz="1800"/>
            </a:pPr>
            <a:r>
              <a:rPr sz="2500"/>
              <a:t>{G,P} -&gt; 1</a:t>
            </a:r>
            <a:endParaRPr sz="2500"/>
          </a:p>
          <a:p>
            <a:pPr lvl="0">
              <a:defRPr sz="1800"/>
            </a:pPr>
            <a:r>
              <a:rPr sz="2500"/>
              <a:t>{B} -&gt; 2</a:t>
            </a:r>
            <a:endParaRPr sz="2500"/>
          </a:p>
          <a:p>
            <a:pPr lvl="0">
              <a:defRPr sz="1800"/>
            </a:pPr>
            <a:r>
              <a:rPr sz="2500"/>
              <a:t>{R, Y} -&gt; 3</a:t>
            </a:r>
            <a:endParaRPr sz="2500"/>
          </a:p>
          <a:p>
            <a:pPr lvl="0">
              <a:defRPr sz="1800"/>
            </a:pPr>
            <a:r>
              <a:rPr sz="2500"/>
              <a:t> </a:t>
            </a:r>
          </a:p>
        </p:txBody>
      </p:sp>
      <p:sp>
        <p:nvSpPr>
          <p:cNvPr id="1165" name="Shape 1165"/>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66" name="Shape 1166"/>
          <p:cNvSpPr/>
          <p:nvPr/>
        </p:nvSpPr>
        <p:spPr>
          <a:xfrm>
            <a:off x="46579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67" name="Shape 1167"/>
          <p:cNvSpPr/>
          <p:nvPr/>
        </p:nvSpPr>
        <p:spPr>
          <a:xfrm>
            <a:off x="65121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68" name="Shape 1168"/>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169" name="Shape 1169"/>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170" name="Shape 1170"/>
          <p:cNvSpPr/>
          <p:nvPr/>
        </p:nvSpPr>
        <p:spPr>
          <a:xfrm>
            <a:off x="4835649" y="27978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171" name="Shape 1171"/>
          <p:cNvSpPr/>
          <p:nvPr/>
        </p:nvSpPr>
        <p:spPr>
          <a:xfrm>
            <a:off x="5578847" y="27978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172" name="Shape 1172"/>
          <p:cNvSpPr/>
          <p:nvPr/>
        </p:nvSpPr>
        <p:spPr>
          <a:xfrm>
            <a:off x="66898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173" name="Shape 1173"/>
          <p:cNvSpPr/>
          <p:nvPr/>
        </p:nvSpPr>
        <p:spPr>
          <a:xfrm>
            <a:off x="7433047" y="2797819"/>
            <a:ext cx="736104" cy="667198"/>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174" name="Shape 1174"/>
          <p:cNvSpPr/>
          <p:nvPr/>
        </p:nvSpPr>
        <p:spPr>
          <a:xfrm>
            <a:off x="6274048"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175" name="Shape 1175"/>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76" name="Shape 1176"/>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177" name="Shape 1177"/>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178" name="Shape 1178"/>
          <p:cNvSpPr/>
          <p:nvPr/>
        </p:nvSpPr>
        <p:spPr>
          <a:xfrm>
            <a:off x="62740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179" name="Shape 1179"/>
          <p:cNvSpPr/>
          <p:nvPr/>
        </p:nvSpPr>
        <p:spPr>
          <a:xfrm>
            <a:off x="6274048" y="8347719"/>
            <a:ext cx="736104" cy="667198"/>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180" name="Shape 1180"/>
          <p:cNvSpPr/>
          <p:nvPr/>
        </p:nvSpPr>
        <p:spPr>
          <a:xfrm>
            <a:off x="70141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8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82" name="Shape 1182"/>
          <p:cNvSpPr/>
          <p:nvPr>
            <p:ph type="title"/>
          </p:nvPr>
        </p:nvSpPr>
        <p:spPr>
          <a:prstGeom prst="rect">
            <a:avLst/>
          </a:prstGeom>
        </p:spPr>
        <p:txBody>
          <a:bodyPr/>
          <a:lstStyle/>
          <a:p>
            <a:pPr lvl="0">
              <a:defRPr sz="1800"/>
            </a:pPr>
            <a:r>
              <a:rPr sz="8000"/>
              <a:t>Pass 1: Divide</a:t>
            </a:r>
          </a:p>
        </p:txBody>
      </p:sp>
      <p:sp>
        <p:nvSpPr>
          <p:cNvPr id="1183" name="Shape 1183"/>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184" name="Shape 1184"/>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185" name="Shape 1185"/>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86" name="Shape 1186"/>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87" name="Shape 1187"/>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88" name="Shape 1188"/>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89" name="Shape 1189"/>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190" name="Shape 1190"/>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91" name="Shape 1191"/>
          <p:cNvSpPr/>
          <p:nvPr/>
        </p:nvSpPr>
        <p:spPr>
          <a:xfrm>
            <a:off x="46579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92" name="Shape 1192"/>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193" name="Shape 1193"/>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194" name="Shape 1194"/>
          <p:cNvSpPr/>
          <p:nvPr/>
        </p:nvSpPr>
        <p:spPr>
          <a:xfrm>
            <a:off x="4835649" y="27978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195" name="Shape 1195"/>
          <p:cNvSpPr/>
          <p:nvPr/>
        </p:nvSpPr>
        <p:spPr>
          <a:xfrm>
            <a:off x="5578847" y="27978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196" name="Shape 1196"/>
          <p:cNvSpPr/>
          <p:nvPr/>
        </p:nvSpPr>
        <p:spPr>
          <a:xfrm>
            <a:off x="6274048"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197" name="Shape 1197"/>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198" name="Shape 1198"/>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199" name="Shape 1199"/>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200" name="Shape 1200"/>
          <p:cNvSpPr/>
          <p:nvPr/>
        </p:nvSpPr>
        <p:spPr>
          <a:xfrm>
            <a:off x="6274048" y="8347719"/>
            <a:ext cx="736104" cy="667198"/>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201" name="Shape 1201"/>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02" name="Shape 1202"/>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203" name="Shape 1203"/>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204" name="Shape 1204"/>
          <p:cNvSpPr/>
          <p:nvPr/>
        </p:nvSpPr>
        <p:spPr>
          <a:xfrm>
            <a:off x="65121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05" name="Shape 1205"/>
          <p:cNvSpPr/>
          <p:nvPr/>
        </p:nvSpPr>
        <p:spPr>
          <a:xfrm>
            <a:off x="66898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206" name="Shape 1206"/>
          <p:cNvSpPr/>
          <p:nvPr/>
        </p:nvSpPr>
        <p:spPr>
          <a:xfrm>
            <a:off x="7433047" y="2797819"/>
            <a:ext cx="736104" cy="667198"/>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8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08" name="Shape 1208"/>
          <p:cNvSpPr/>
          <p:nvPr>
            <p:ph type="title"/>
          </p:nvPr>
        </p:nvSpPr>
        <p:spPr>
          <a:prstGeom prst="rect">
            <a:avLst/>
          </a:prstGeom>
        </p:spPr>
        <p:txBody>
          <a:bodyPr/>
          <a:lstStyle/>
          <a:p>
            <a:pPr lvl="0">
              <a:defRPr sz="1800"/>
            </a:pPr>
            <a:r>
              <a:rPr sz="8000"/>
              <a:t>Pass 1: Divide</a:t>
            </a:r>
          </a:p>
        </p:txBody>
      </p:sp>
      <p:sp>
        <p:nvSpPr>
          <p:cNvPr id="1209" name="Shape 1209"/>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210" name="Shape 1210"/>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211" name="Shape 1211"/>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12" name="Shape 1212"/>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13" name="Shape 1213"/>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14" name="Shape 1214"/>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15" name="Shape 1215"/>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216" name="Shape 1216"/>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17" name="Shape 1217"/>
          <p:cNvSpPr/>
          <p:nvPr/>
        </p:nvSpPr>
        <p:spPr>
          <a:xfrm>
            <a:off x="46579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18" name="Shape 1218"/>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219" name="Shape 1219"/>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220" name="Shape 1220"/>
          <p:cNvSpPr/>
          <p:nvPr/>
        </p:nvSpPr>
        <p:spPr>
          <a:xfrm>
            <a:off x="4835649" y="27978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221" name="Shape 1221"/>
          <p:cNvSpPr/>
          <p:nvPr/>
        </p:nvSpPr>
        <p:spPr>
          <a:xfrm>
            <a:off x="5578847" y="27978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222" name="Shape 1222"/>
          <p:cNvSpPr/>
          <p:nvPr/>
        </p:nvSpPr>
        <p:spPr>
          <a:xfrm>
            <a:off x="6274048"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223" name="Shape 1223"/>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24" name="Shape 1224"/>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225" name="Shape 1225"/>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226" name="Shape 1226"/>
          <p:cNvSpPr/>
          <p:nvPr/>
        </p:nvSpPr>
        <p:spPr>
          <a:xfrm>
            <a:off x="6274048" y="8347719"/>
            <a:ext cx="736104" cy="667198"/>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227" name="Shape 1227"/>
          <p:cNvSpPr/>
          <p:nvPr/>
        </p:nvSpPr>
        <p:spPr>
          <a:xfrm>
            <a:off x="978148" y="676656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228" name="Shape 1228"/>
          <p:cNvSpPr/>
          <p:nvPr/>
        </p:nvSpPr>
        <p:spPr>
          <a:xfrm>
            <a:off x="1721346" y="6766569"/>
            <a:ext cx="736104" cy="667198"/>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229" name="Shape 1229"/>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30" name="Shape 1230"/>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231" name="Shape 1231"/>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8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33" name="Shape 1233"/>
          <p:cNvSpPr/>
          <p:nvPr>
            <p:ph type="title"/>
          </p:nvPr>
        </p:nvSpPr>
        <p:spPr>
          <a:prstGeom prst="rect">
            <a:avLst/>
          </a:prstGeom>
        </p:spPr>
        <p:txBody>
          <a:bodyPr/>
          <a:lstStyle/>
          <a:p>
            <a:pPr lvl="0">
              <a:defRPr sz="1800"/>
            </a:pPr>
            <a:r>
              <a:rPr sz="8000"/>
              <a:t>Pass 1: Divide</a:t>
            </a:r>
          </a:p>
        </p:txBody>
      </p:sp>
      <p:sp>
        <p:nvSpPr>
          <p:cNvPr id="1234" name="Shape 1234"/>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235" name="Shape 1235"/>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236" name="Shape 1236"/>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37" name="Shape 1237"/>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38" name="Shape 1238"/>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39" name="Shape 1239"/>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40" name="Shape 1240"/>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241" name="Shape 1241"/>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42" name="Shape 1242"/>
          <p:cNvSpPr/>
          <p:nvPr/>
        </p:nvSpPr>
        <p:spPr>
          <a:xfrm>
            <a:off x="46579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43" name="Shape 1243"/>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244" name="Shape 1244"/>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245" name="Shape 1245"/>
          <p:cNvSpPr/>
          <p:nvPr/>
        </p:nvSpPr>
        <p:spPr>
          <a:xfrm>
            <a:off x="4835649" y="27978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246" name="Shape 1246"/>
          <p:cNvSpPr/>
          <p:nvPr/>
        </p:nvSpPr>
        <p:spPr>
          <a:xfrm>
            <a:off x="5578847" y="27978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247" name="Shape 1247"/>
          <p:cNvSpPr/>
          <p:nvPr/>
        </p:nvSpPr>
        <p:spPr>
          <a:xfrm>
            <a:off x="6274048"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248" name="Shape 1248"/>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49" name="Shape 1249"/>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250" name="Shape 1250"/>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251" name="Shape 1251"/>
          <p:cNvSpPr/>
          <p:nvPr/>
        </p:nvSpPr>
        <p:spPr>
          <a:xfrm>
            <a:off x="6274048" y="8347719"/>
            <a:ext cx="736104" cy="667198"/>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252" name="Shape 1252"/>
          <p:cNvSpPr/>
          <p:nvPr/>
        </p:nvSpPr>
        <p:spPr>
          <a:xfrm>
            <a:off x="978148" y="676656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253" name="Shape 1253"/>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54" name="Shape 1254"/>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255" name="Shape 1255"/>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256" name="Shape 1256"/>
          <p:cNvSpPr/>
          <p:nvPr/>
        </p:nvSpPr>
        <p:spPr>
          <a:xfrm>
            <a:off x="7017246" y="8347719"/>
            <a:ext cx="736104" cy="667198"/>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8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58" name="Shape 1258"/>
          <p:cNvSpPr/>
          <p:nvPr>
            <p:ph type="title"/>
          </p:nvPr>
        </p:nvSpPr>
        <p:spPr>
          <a:prstGeom prst="rect">
            <a:avLst/>
          </a:prstGeom>
        </p:spPr>
        <p:txBody>
          <a:bodyPr/>
          <a:lstStyle/>
          <a:p>
            <a:pPr lvl="0">
              <a:defRPr sz="1800"/>
            </a:pPr>
            <a:r>
              <a:rPr sz="8000"/>
              <a:t>Pass 1: Divide</a:t>
            </a:r>
          </a:p>
        </p:txBody>
      </p:sp>
      <p:sp>
        <p:nvSpPr>
          <p:cNvPr id="1259" name="Shape 1259"/>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260" name="Shape 1260"/>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261" name="Shape 1261"/>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62" name="Shape 1262"/>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63" name="Shape 1263"/>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64" name="Shape 1264"/>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65" name="Shape 1265"/>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266" name="Shape 1266"/>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67" name="Shape 1267"/>
          <p:cNvSpPr/>
          <p:nvPr/>
        </p:nvSpPr>
        <p:spPr>
          <a:xfrm>
            <a:off x="46579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68" name="Shape 1268"/>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269" name="Shape 1269"/>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270" name="Shape 1270"/>
          <p:cNvSpPr/>
          <p:nvPr/>
        </p:nvSpPr>
        <p:spPr>
          <a:xfrm>
            <a:off x="4835649" y="27978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271" name="Shape 1271"/>
          <p:cNvSpPr/>
          <p:nvPr/>
        </p:nvSpPr>
        <p:spPr>
          <a:xfrm>
            <a:off x="5578847" y="27978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272" name="Shape 1272"/>
          <p:cNvSpPr/>
          <p:nvPr/>
        </p:nvSpPr>
        <p:spPr>
          <a:xfrm>
            <a:off x="6274048"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273" name="Shape 1273"/>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74" name="Shape 1274"/>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275" name="Shape 1275"/>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276" name="Shape 1276"/>
          <p:cNvSpPr/>
          <p:nvPr/>
        </p:nvSpPr>
        <p:spPr>
          <a:xfrm>
            <a:off x="978148" y="676656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277" name="Shape 1277"/>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78" name="Shape 1278"/>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279" name="Shape 1279"/>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280" name="Shape 1280"/>
          <p:cNvSpPr/>
          <p:nvPr/>
        </p:nvSpPr>
        <p:spPr>
          <a:xfrm>
            <a:off x="8865443" y="78867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81" name="Shape 1281"/>
          <p:cNvSpPr/>
          <p:nvPr/>
        </p:nvSpPr>
        <p:spPr>
          <a:xfrm>
            <a:off x="9043144" y="8434536"/>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282" name="Shape 1282"/>
          <p:cNvSpPr/>
          <p:nvPr/>
        </p:nvSpPr>
        <p:spPr>
          <a:xfrm>
            <a:off x="9786342" y="8434536"/>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8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4" name="Shape 1284"/>
          <p:cNvSpPr/>
          <p:nvPr>
            <p:ph type="title"/>
          </p:nvPr>
        </p:nvSpPr>
        <p:spPr>
          <a:prstGeom prst="rect">
            <a:avLst/>
          </a:prstGeom>
        </p:spPr>
        <p:txBody>
          <a:bodyPr/>
          <a:lstStyle/>
          <a:p>
            <a:pPr lvl="0">
              <a:defRPr sz="1800"/>
            </a:pPr>
            <a:r>
              <a:rPr sz="8000"/>
              <a:t>Pass 1: Divide</a:t>
            </a:r>
          </a:p>
        </p:txBody>
      </p:sp>
      <p:sp>
        <p:nvSpPr>
          <p:cNvPr id="1285" name="Shape 1285"/>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286" name="Shape 1286"/>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287" name="Shape 1287"/>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88" name="Shape 1288"/>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89" name="Shape 1289"/>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90" name="Shape 1290"/>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91" name="Shape 1291"/>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292" name="Shape 1292"/>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93" name="Shape 1293"/>
          <p:cNvSpPr/>
          <p:nvPr/>
        </p:nvSpPr>
        <p:spPr>
          <a:xfrm>
            <a:off x="46579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294" name="Shape 1294"/>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295" name="Shape 1295"/>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296" name="Shape 1296"/>
          <p:cNvSpPr/>
          <p:nvPr/>
        </p:nvSpPr>
        <p:spPr>
          <a:xfrm>
            <a:off x="4835649" y="27978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297" name="Shape 1297"/>
          <p:cNvSpPr/>
          <p:nvPr/>
        </p:nvSpPr>
        <p:spPr>
          <a:xfrm>
            <a:off x="5578847" y="2797819"/>
            <a:ext cx="736104"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298" name="Shape 1298"/>
          <p:cNvSpPr/>
          <p:nvPr/>
        </p:nvSpPr>
        <p:spPr>
          <a:xfrm>
            <a:off x="6274048"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299" name="Shape 1299"/>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00" name="Shape 1300"/>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01" name="Shape 1301"/>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302" name="Shape 1302"/>
          <p:cNvSpPr/>
          <p:nvPr/>
        </p:nvSpPr>
        <p:spPr>
          <a:xfrm>
            <a:off x="6274048" y="51727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03" name="Shape 1303"/>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04" name="Shape 1304"/>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305" name="Shape 1305"/>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06" name="Shape 1306"/>
          <p:cNvSpPr/>
          <p:nvPr/>
        </p:nvSpPr>
        <p:spPr>
          <a:xfrm>
            <a:off x="8865443" y="78867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07" name="Shape 1307"/>
          <p:cNvSpPr/>
          <p:nvPr/>
        </p:nvSpPr>
        <p:spPr>
          <a:xfrm>
            <a:off x="9043144" y="8434536"/>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308" name="Shape 1308"/>
          <p:cNvSpPr/>
          <p:nvPr/>
        </p:nvSpPr>
        <p:spPr>
          <a:xfrm>
            <a:off x="9786342" y="8434536"/>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8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10" name="Shape 1310"/>
          <p:cNvSpPr/>
          <p:nvPr>
            <p:ph type="title"/>
          </p:nvPr>
        </p:nvSpPr>
        <p:spPr>
          <a:prstGeom prst="rect">
            <a:avLst/>
          </a:prstGeom>
        </p:spPr>
        <p:txBody>
          <a:bodyPr/>
          <a:lstStyle/>
          <a:p>
            <a:pPr lvl="0">
              <a:defRPr sz="1800"/>
            </a:pPr>
            <a:r>
              <a:rPr sz="8000"/>
              <a:t>Pass 1: Divide</a:t>
            </a:r>
          </a:p>
        </p:txBody>
      </p:sp>
      <p:sp>
        <p:nvSpPr>
          <p:cNvPr id="1311" name="Shape 1311"/>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312" name="Shape 1312"/>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313" name="Shape 1313"/>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14" name="Shape 1314"/>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15" name="Shape 1315"/>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16" name="Shape 1316"/>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17" name="Shape 1317"/>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318" name="Shape 1318"/>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19" name="Shape 1319"/>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320" name="Shape 1320"/>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321" name="Shape 1321"/>
          <p:cNvSpPr/>
          <p:nvPr/>
        </p:nvSpPr>
        <p:spPr>
          <a:xfrm>
            <a:off x="6274048"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322" name="Shape 1322"/>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23" name="Shape 1323"/>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24" name="Shape 1324"/>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325" name="Shape 1325"/>
          <p:cNvSpPr/>
          <p:nvPr/>
        </p:nvSpPr>
        <p:spPr>
          <a:xfrm>
            <a:off x="6274048" y="51727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26" name="Shape 1326"/>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27" name="Shape 1327"/>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328" name="Shape 1328"/>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29" name="Shape 1329"/>
          <p:cNvSpPr/>
          <p:nvPr/>
        </p:nvSpPr>
        <p:spPr>
          <a:xfrm>
            <a:off x="8865443" y="78867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30" name="Shape 1330"/>
          <p:cNvSpPr/>
          <p:nvPr/>
        </p:nvSpPr>
        <p:spPr>
          <a:xfrm>
            <a:off x="9043144" y="8434536"/>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331" name="Shape 1331"/>
          <p:cNvSpPr/>
          <p:nvPr/>
        </p:nvSpPr>
        <p:spPr>
          <a:xfrm>
            <a:off x="9786342" y="8434536"/>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332" name="Shape 1332"/>
          <p:cNvSpPr/>
          <p:nvPr/>
        </p:nvSpPr>
        <p:spPr>
          <a:xfrm>
            <a:off x="978148" y="6732637"/>
            <a:ext cx="736104"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333" name="Shape 1333"/>
          <p:cNvSpPr/>
          <p:nvPr/>
        </p:nvSpPr>
        <p:spPr>
          <a:xfrm>
            <a:off x="1721346" y="6732637"/>
            <a:ext cx="736104"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8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35" name="Shape 1335"/>
          <p:cNvSpPr/>
          <p:nvPr>
            <p:ph type="title"/>
          </p:nvPr>
        </p:nvSpPr>
        <p:spPr>
          <a:prstGeom prst="rect">
            <a:avLst/>
          </a:prstGeom>
        </p:spPr>
        <p:txBody>
          <a:bodyPr/>
          <a:lstStyle/>
          <a:p>
            <a:pPr lvl="0">
              <a:defRPr sz="1800"/>
            </a:pPr>
            <a:r>
              <a:rPr sz="8000"/>
              <a:t>Pass 1: Divide</a:t>
            </a:r>
          </a:p>
        </p:txBody>
      </p:sp>
      <p:sp>
        <p:nvSpPr>
          <p:cNvPr id="1336" name="Shape 1336"/>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337" name="Shape 1337"/>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338" name="Shape 1338"/>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39" name="Shape 1339"/>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40" name="Shape 1340"/>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41" name="Shape 1341"/>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42" name="Shape 1342"/>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343" name="Shape 1343"/>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44" name="Shape 1344"/>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345" name="Shape 1345"/>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346" name="Shape 1346"/>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47" name="Shape 1347"/>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48" name="Shape 1348"/>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349" name="Shape 1349"/>
          <p:cNvSpPr/>
          <p:nvPr/>
        </p:nvSpPr>
        <p:spPr>
          <a:xfrm>
            <a:off x="6274048" y="51727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50" name="Shape 1350"/>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51" name="Shape 1351"/>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352" name="Shape 1352"/>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53" name="Shape 1353"/>
          <p:cNvSpPr/>
          <p:nvPr/>
        </p:nvSpPr>
        <p:spPr>
          <a:xfrm>
            <a:off x="8865443" y="78867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54" name="Shape 1354"/>
          <p:cNvSpPr/>
          <p:nvPr/>
        </p:nvSpPr>
        <p:spPr>
          <a:xfrm>
            <a:off x="9043144" y="8434536"/>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355" name="Shape 1355"/>
          <p:cNvSpPr/>
          <p:nvPr/>
        </p:nvSpPr>
        <p:spPr>
          <a:xfrm>
            <a:off x="9786342" y="8434536"/>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356" name="Shape 1356"/>
          <p:cNvSpPr/>
          <p:nvPr/>
        </p:nvSpPr>
        <p:spPr>
          <a:xfrm>
            <a:off x="978148" y="6732637"/>
            <a:ext cx="736104"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357" name="Shape 1357"/>
          <p:cNvSpPr/>
          <p:nvPr/>
        </p:nvSpPr>
        <p:spPr>
          <a:xfrm>
            <a:off x="6274048"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358" name="Shape 1358"/>
          <p:cNvSpPr/>
          <p:nvPr/>
        </p:nvSpPr>
        <p:spPr>
          <a:xfrm>
            <a:off x="7015720" y="6766569"/>
            <a:ext cx="736105" cy="667198"/>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8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0" name="Shape 1360"/>
          <p:cNvSpPr/>
          <p:nvPr>
            <p:ph type="title"/>
          </p:nvPr>
        </p:nvSpPr>
        <p:spPr>
          <a:prstGeom prst="rect">
            <a:avLst/>
          </a:prstGeom>
        </p:spPr>
        <p:txBody>
          <a:bodyPr/>
          <a:lstStyle/>
          <a:p>
            <a:pPr lvl="0">
              <a:defRPr sz="1800"/>
            </a:pPr>
            <a:r>
              <a:rPr sz="8000"/>
              <a:t>Pass 1: Divide</a:t>
            </a:r>
          </a:p>
        </p:txBody>
      </p:sp>
      <p:sp>
        <p:nvSpPr>
          <p:cNvPr id="1361" name="Shape 1361"/>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362" name="Shape 1362"/>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363" name="Shape 1363"/>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64" name="Shape 1364"/>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65" name="Shape 1365"/>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66" name="Shape 1366"/>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67" name="Shape 1367"/>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368" name="Shape 1368"/>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69" name="Shape 1369"/>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370" name="Shape 1370"/>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371" name="Shape 1371"/>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72" name="Shape 1372"/>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73" name="Shape 1373"/>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374" name="Shape 1374"/>
          <p:cNvSpPr/>
          <p:nvPr/>
        </p:nvSpPr>
        <p:spPr>
          <a:xfrm>
            <a:off x="6274048" y="51727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75" name="Shape 1375"/>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76" name="Shape 1376"/>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377" name="Shape 1377"/>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78" name="Shape 1378"/>
          <p:cNvSpPr/>
          <p:nvPr/>
        </p:nvSpPr>
        <p:spPr>
          <a:xfrm>
            <a:off x="8865443" y="78867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79" name="Shape 1379"/>
          <p:cNvSpPr/>
          <p:nvPr/>
        </p:nvSpPr>
        <p:spPr>
          <a:xfrm>
            <a:off x="9043144" y="8434536"/>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380" name="Shape 1380"/>
          <p:cNvSpPr/>
          <p:nvPr/>
        </p:nvSpPr>
        <p:spPr>
          <a:xfrm>
            <a:off x="9786342" y="8434536"/>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381" name="Shape 1381"/>
          <p:cNvSpPr/>
          <p:nvPr/>
        </p:nvSpPr>
        <p:spPr>
          <a:xfrm>
            <a:off x="978148" y="6732637"/>
            <a:ext cx="736104"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382" name="Shape 1382"/>
          <p:cNvSpPr/>
          <p:nvPr/>
        </p:nvSpPr>
        <p:spPr>
          <a:xfrm>
            <a:off x="8865443" y="630555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83" name="Shape 1383"/>
          <p:cNvSpPr/>
          <p:nvPr/>
        </p:nvSpPr>
        <p:spPr>
          <a:xfrm>
            <a:off x="9043144" y="6809978"/>
            <a:ext cx="736105"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384" name="Shape 1384"/>
          <p:cNvSpPr/>
          <p:nvPr/>
        </p:nvSpPr>
        <p:spPr>
          <a:xfrm>
            <a:off x="9786342" y="6809978"/>
            <a:ext cx="736105"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7" name="Shape 67"/>
          <p:cNvSpPr/>
          <p:nvPr>
            <p:ph type="title"/>
          </p:nvPr>
        </p:nvSpPr>
        <p:spPr>
          <a:prstGeom prst="rect">
            <a:avLst/>
          </a:prstGeom>
        </p:spPr>
        <p:txBody>
          <a:bodyPr/>
          <a:lstStyle/>
          <a:p>
            <a:pPr lvl="0">
              <a:defRPr sz="1800"/>
            </a:pPr>
            <a:r>
              <a:rPr sz="8000"/>
              <a:t>External Sorting</a:t>
            </a:r>
          </a:p>
        </p:txBody>
      </p:sp>
    </p:spTree>
  </p:cSld>
  <p:clrMapOvr>
    <a:masterClrMapping/>
  </p:clrMapOvr>
  <p:transition spd="med" advClick="1"/>
</p:sld>
</file>

<file path=ppt/slides/slide9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6" name="Shape 1386"/>
          <p:cNvSpPr/>
          <p:nvPr>
            <p:ph type="title"/>
          </p:nvPr>
        </p:nvSpPr>
        <p:spPr>
          <a:prstGeom prst="rect">
            <a:avLst/>
          </a:prstGeom>
        </p:spPr>
        <p:txBody>
          <a:bodyPr/>
          <a:lstStyle/>
          <a:p>
            <a:pPr lvl="0">
              <a:defRPr sz="1800"/>
            </a:pPr>
            <a:r>
              <a:rPr sz="8000"/>
              <a:t>Pass 1: Divide</a:t>
            </a:r>
          </a:p>
        </p:txBody>
      </p:sp>
      <p:sp>
        <p:nvSpPr>
          <p:cNvPr id="1387" name="Shape 1387"/>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388" name="Shape 1388"/>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389" name="Shape 1389"/>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90" name="Shape 1390"/>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91" name="Shape 1391"/>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92" name="Shape 1392"/>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93" name="Shape 1393"/>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394" name="Shape 1394"/>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95" name="Shape 1395"/>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396" name="Shape 1396"/>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397" name="Shape 1397"/>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398" name="Shape 1398"/>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399" name="Shape 1399"/>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400" name="Shape 1400"/>
          <p:cNvSpPr/>
          <p:nvPr/>
        </p:nvSpPr>
        <p:spPr>
          <a:xfrm>
            <a:off x="6274048" y="51727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401" name="Shape 1401"/>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02" name="Shape 1402"/>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403" name="Shape 1403"/>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404" name="Shape 1404"/>
          <p:cNvSpPr/>
          <p:nvPr/>
        </p:nvSpPr>
        <p:spPr>
          <a:xfrm>
            <a:off x="8865443" y="78867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05" name="Shape 1405"/>
          <p:cNvSpPr/>
          <p:nvPr/>
        </p:nvSpPr>
        <p:spPr>
          <a:xfrm>
            <a:off x="9043144" y="8434536"/>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406" name="Shape 1406"/>
          <p:cNvSpPr/>
          <p:nvPr/>
        </p:nvSpPr>
        <p:spPr>
          <a:xfrm>
            <a:off x="9786342" y="8434536"/>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407" name="Shape 1407"/>
          <p:cNvSpPr/>
          <p:nvPr/>
        </p:nvSpPr>
        <p:spPr>
          <a:xfrm>
            <a:off x="7023348" y="51727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408" name="Shape 1408"/>
          <p:cNvSpPr/>
          <p:nvPr/>
        </p:nvSpPr>
        <p:spPr>
          <a:xfrm>
            <a:off x="8865443" y="630555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09" name="Shape 1409"/>
          <p:cNvSpPr/>
          <p:nvPr/>
        </p:nvSpPr>
        <p:spPr>
          <a:xfrm>
            <a:off x="9043144" y="6809978"/>
            <a:ext cx="736105"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410" name="Shape 1410"/>
          <p:cNvSpPr/>
          <p:nvPr/>
        </p:nvSpPr>
        <p:spPr>
          <a:xfrm>
            <a:off x="9786342" y="6809978"/>
            <a:ext cx="736105"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9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2" name="Shape 1412"/>
          <p:cNvSpPr/>
          <p:nvPr>
            <p:ph type="title"/>
          </p:nvPr>
        </p:nvSpPr>
        <p:spPr>
          <a:prstGeom prst="rect">
            <a:avLst/>
          </a:prstGeom>
        </p:spPr>
        <p:txBody>
          <a:bodyPr/>
          <a:lstStyle/>
          <a:p>
            <a:pPr lvl="0">
              <a:defRPr sz="1800"/>
            </a:pPr>
            <a:r>
              <a:rPr sz="8000"/>
              <a:t>Pass 1: Divide</a:t>
            </a:r>
          </a:p>
        </p:txBody>
      </p:sp>
      <p:sp>
        <p:nvSpPr>
          <p:cNvPr id="1413" name="Shape 1413"/>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414" name="Shape 1414"/>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415" name="Shape 1415"/>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16" name="Shape 1416"/>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17" name="Shape 1417"/>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18" name="Shape 1418"/>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19" name="Shape 1419"/>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420" name="Shape 1420"/>
          <p:cNvSpPr/>
          <p:nvPr/>
        </p:nvSpPr>
        <p:spPr>
          <a:xfrm>
            <a:off x="28037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21" name="Shape 1421"/>
          <p:cNvSpPr/>
          <p:nvPr/>
        </p:nvSpPr>
        <p:spPr>
          <a:xfrm>
            <a:off x="2981449" y="2797819"/>
            <a:ext cx="736104" cy="667198"/>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422" name="Shape 1422"/>
          <p:cNvSpPr/>
          <p:nvPr/>
        </p:nvSpPr>
        <p:spPr>
          <a:xfrm>
            <a:off x="3724647" y="27978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423" name="Shape 1423"/>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24" name="Shape 1424"/>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425" name="Shape 1425"/>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426" name="Shape 1426"/>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27" name="Shape 1427"/>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428" name="Shape 1428"/>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429" name="Shape 1429"/>
          <p:cNvSpPr/>
          <p:nvPr/>
        </p:nvSpPr>
        <p:spPr>
          <a:xfrm>
            <a:off x="8865443" y="78867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30" name="Shape 1430"/>
          <p:cNvSpPr/>
          <p:nvPr/>
        </p:nvSpPr>
        <p:spPr>
          <a:xfrm>
            <a:off x="9043144" y="8434536"/>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431" name="Shape 1431"/>
          <p:cNvSpPr/>
          <p:nvPr/>
        </p:nvSpPr>
        <p:spPr>
          <a:xfrm>
            <a:off x="9786342" y="8434536"/>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432" name="Shape 1432"/>
          <p:cNvSpPr/>
          <p:nvPr/>
        </p:nvSpPr>
        <p:spPr>
          <a:xfrm>
            <a:off x="8865443" y="630555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33" name="Shape 1433"/>
          <p:cNvSpPr/>
          <p:nvPr/>
        </p:nvSpPr>
        <p:spPr>
          <a:xfrm>
            <a:off x="9043144" y="6809978"/>
            <a:ext cx="736105"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434" name="Shape 1434"/>
          <p:cNvSpPr/>
          <p:nvPr/>
        </p:nvSpPr>
        <p:spPr>
          <a:xfrm>
            <a:off x="9786342" y="6809978"/>
            <a:ext cx="736105"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435" name="Shape 1435"/>
          <p:cNvSpPr/>
          <p:nvPr/>
        </p:nvSpPr>
        <p:spPr>
          <a:xfrm>
            <a:off x="107176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36" name="Shape 1436"/>
          <p:cNvSpPr/>
          <p:nvPr/>
        </p:nvSpPr>
        <p:spPr>
          <a:xfrm>
            <a:off x="10917274"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437" name="Shape 1437"/>
          <p:cNvSpPr/>
          <p:nvPr/>
        </p:nvSpPr>
        <p:spPr>
          <a:xfrm>
            <a:off x="11666574" y="5185419"/>
            <a:ext cx="736105"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9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39" name="Shape 1439"/>
          <p:cNvSpPr/>
          <p:nvPr>
            <p:ph type="title"/>
          </p:nvPr>
        </p:nvSpPr>
        <p:spPr>
          <a:prstGeom prst="rect">
            <a:avLst/>
          </a:prstGeom>
        </p:spPr>
        <p:txBody>
          <a:bodyPr/>
          <a:lstStyle/>
          <a:p>
            <a:pPr lvl="0">
              <a:defRPr sz="1800"/>
            </a:pPr>
            <a:r>
              <a:rPr sz="8000"/>
              <a:t>Pass 1: Divide</a:t>
            </a:r>
          </a:p>
        </p:txBody>
      </p:sp>
      <p:sp>
        <p:nvSpPr>
          <p:cNvPr id="1440" name="Shape 1440"/>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441" name="Shape 1441"/>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442" name="Shape 1442"/>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43" name="Shape 1443"/>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44" name="Shape 1444"/>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45" name="Shape 1445"/>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46" name="Shape 1446"/>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447" name="Shape 1447"/>
          <p:cNvSpPr/>
          <p:nvPr/>
        </p:nvSpPr>
        <p:spPr>
          <a:xfrm>
            <a:off x="978148" y="6732637"/>
            <a:ext cx="736104" cy="667197"/>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448" name="Shape 1448"/>
          <p:cNvSpPr/>
          <p:nvPr/>
        </p:nvSpPr>
        <p:spPr>
          <a:xfrm>
            <a:off x="1721346" y="6732637"/>
            <a:ext cx="736104" cy="667197"/>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449" name="Shape 1449"/>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50" name="Shape 1450"/>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451" name="Shape 1451"/>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452" name="Shape 1452"/>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53" name="Shape 1453"/>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454" name="Shape 1454"/>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455" name="Shape 1455"/>
          <p:cNvSpPr/>
          <p:nvPr/>
        </p:nvSpPr>
        <p:spPr>
          <a:xfrm>
            <a:off x="8865443" y="78867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56" name="Shape 1456"/>
          <p:cNvSpPr/>
          <p:nvPr/>
        </p:nvSpPr>
        <p:spPr>
          <a:xfrm>
            <a:off x="9043144" y="8434536"/>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457" name="Shape 1457"/>
          <p:cNvSpPr/>
          <p:nvPr/>
        </p:nvSpPr>
        <p:spPr>
          <a:xfrm>
            <a:off x="9786342" y="8434536"/>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458" name="Shape 1458"/>
          <p:cNvSpPr/>
          <p:nvPr/>
        </p:nvSpPr>
        <p:spPr>
          <a:xfrm>
            <a:off x="8865443" y="630555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59" name="Shape 1459"/>
          <p:cNvSpPr/>
          <p:nvPr/>
        </p:nvSpPr>
        <p:spPr>
          <a:xfrm>
            <a:off x="9043144" y="6809978"/>
            <a:ext cx="736105"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460" name="Shape 1460"/>
          <p:cNvSpPr/>
          <p:nvPr/>
        </p:nvSpPr>
        <p:spPr>
          <a:xfrm>
            <a:off x="9786342" y="6809978"/>
            <a:ext cx="736105"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461" name="Shape 1461"/>
          <p:cNvSpPr/>
          <p:nvPr/>
        </p:nvSpPr>
        <p:spPr>
          <a:xfrm>
            <a:off x="107176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62" name="Shape 1462"/>
          <p:cNvSpPr/>
          <p:nvPr/>
        </p:nvSpPr>
        <p:spPr>
          <a:xfrm>
            <a:off x="10917274"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463" name="Shape 1463"/>
          <p:cNvSpPr/>
          <p:nvPr/>
        </p:nvSpPr>
        <p:spPr>
          <a:xfrm>
            <a:off x="11666574" y="5185419"/>
            <a:ext cx="736105"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9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5" name="Shape 1465"/>
          <p:cNvSpPr/>
          <p:nvPr>
            <p:ph type="title"/>
          </p:nvPr>
        </p:nvSpPr>
        <p:spPr>
          <a:prstGeom prst="rect">
            <a:avLst/>
          </a:prstGeom>
        </p:spPr>
        <p:txBody>
          <a:bodyPr/>
          <a:lstStyle/>
          <a:p>
            <a:pPr lvl="0">
              <a:defRPr sz="1800"/>
            </a:pPr>
            <a:r>
              <a:rPr sz="8000"/>
              <a:t>Pass 1: Divide</a:t>
            </a:r>
          </a:p>
        </p:txBody>
      </p:sp>
      <p:sp>
        <p:nvSpPr>
          <p:cNvPr id="1466" name="Shape 1466"/>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467" name="Shape 1467"/>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468" name="Shape 1468"/>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69" name="Shape 1469"/>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70" name="Shape 1470"/>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71" name="Shape 1471"/>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72" name="Shape 1472"/>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473" name="Shape 1473"/>
          <p:cNvSpPr/>
          <p:nvPr/>
        </p:nvSpPr>
        <p:spPr>
          <a:xfrm>
            <a:off x="6280646" y="8409136"/>
            <a:ext cx="736104" cy="667197"/>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474" name="Shape 1474"/>
          <p:cNvSpPr/>
          <p:nvPr/>
        </p:nvSpPr>
        <p:spPr>
          <a:xfrm>
            <a:off x="6280646" y="51854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475" name="Shape 1475"/>
          <p:cNvSpPr/>
          <p:nvPr/>
        </p:nvSpPr>
        <p:spPr>
          <a:xfrm>
            <a:off x="949548" y="23368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76" name="Shape 1476"/>
          <p:cNvSpPr/>
          <p:nvPr/>
        </p:nvSpPr>
        <p:spPr>
          <a:xfrm>
            <a:off x="1127249" y="27978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477" name="Shape 1477"/>
          <p:cNvSpPr/>
          <p:nvPr/>
        </p:nvSpPr>
        <p:spPr>
          <a:xfrm>
            <a:off x="1870447" y="279781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478" name="Shape 1478"/>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79" name="Shape 1479"/>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480" name="Shape 1480"/>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481" name="Shape 1481"/>
          <p:cNvSpPr/>
          <p:nvPr/>
        </p:nvSpPr>
        <p:spPr>
          <a:xfrm>
            <a:off x="8865443" y="78867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82" name="Shape 1482"/>
          <p:cNvSpPr/>
          <p:nvPr/>
        </p:nvSpPr>
        <p:spPr>
          <a:xfrm>
            <a:off x="9043144" y="8434536"/>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483" name="Shape 1483"/>
          <p:cNvSpPr/>
          <p:nvPr/>
        </p:nvSpPr>
        <p:spPr>
          <a:xfrm>
            <a:off x="9786342" y="8434536"/>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484" name="Shape 1484"/>
          <p:cNvSpPr/>
          <p:nvPr/>
        </p:nvSpPr>
        <p:spPr>
          <a:xfrm>
            <a:off x="8865443" y="630555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85" name="Shape 1485"/>
          <p:cNvSpPr/>
          <p:nvPr/>
        </p:nvSpPr>
        <p:spPr>
          <a:xfrm>
            <a:off x="9043144" y="6809978"/>
            <a:ext cx="736105"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486" name="Shape 1486"/>
          <p:cNvSpPr/>
          <p:nvPr/>
        </p:nvSpPr>
        <p:spPr>
          <a:xfrm>
            <a:off x="9786342" y="6809978"/>
            <a:ext cx="736105"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487" name="Shape 1487"/>
          <p:cNvSpPr/>
          <p:nvPr/>
        </p:nvSpPr>
        <p:spPr>
          <a:xfrm>
            <a:off x="107176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88" name="Shape 1488"/>
          <p:cNvSpPr/>
          <p:nvPr/>
        </p:nvSpPr>
        <p:spPr>
          <a:xfrm>
            <a:off x="10917274"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489" name="Shape 1489"/>
          <p:cNvSpPr/>
          <p:nvPr/>
        </p:nvSpPr>
        <p:spPr>
          <a:xfrm>
            <a:off x="11666574" y="5185419"/>
            <a:ext cx="736105"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9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1" name="Shape 1491"/>
          <p:cNvSpPr/>
          <p:nvPr>
            <p:ph type="title"/>
          </p:nvPr>
        </p:nvSpPr>
        <p:spPr>
          <a:prstGeom prst="rect">
            <a:avLst/>
          </a:prstGeom>
        </p:spPr>
        <p:txBody>
          <a:bodyPr/>
          <a:lstStyle/>
          <a:p>
            <a:pPr lvl="0">
              <a:defRPr sz="1800"/>
            </a:pPr>
            <a:r>
              <a:rPr sz="8000"/>
              <a:t>Pass 1: Divide</a:t>
            </a:r>
          </a:p>
        </p:txBody>
      </p:sp>
      <p:sp>
        <p:nvSpPr>
          <p:cNvPr id="1492" name="Shape 1492"/>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493" name="Shape 1493"/>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494" name="Shape 1494"/>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95" name="Shape 1495"/>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96" name="Shape 1496"/>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97" name="Shape 1497"/>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498" name="Shape 1498"/>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499" name="Shape 1499"/>
          <p:cNvSpPr/>
          <p:nvPr/>
        </p:nvSpPr>
        <p:spPr>
          <a:xfrm>
            <a:off x="6280646" y="8409136"/>
            <a:ext cx="736104" cy="667197"/>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500" name="Shape 1500"/>
          <p:cNvSpPr/>
          <p:nvPr/>
        </p:nvSpPr>
        <p:spPr>
          <a:xfrm>
            <a:off x="6280646" y="51854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501" name="Shape 1501"/>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02" name="Shape 1502"/>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503" name="Shape 1503"/>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04" name="Shape 1504"/>
          <p:cNvSpPr/>
          <p:nvPr/>
        </p:nvSpPr>
        <p:spPr>
          <a:xfrm>
            <a:off x="8865443" y="78867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05" name="Shape 1505"/>
          <p:cNvSpPr/>
          <p:nvPr/>
        </p:nvSpPr>
        <p:spPr>
          <a:xfrm>
            <a:off x="9043144" y="8434536"/>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506" name="Shape 1506"/>
          <p:cNvSpPr/>
          <p:nvPr/>
        </p:nvSpPr>
        <p:spPr>
          <a:xfrm>
            <a:off x="9786342" y="8434536"/>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507" name="Shape 1507"/>
          <p:cNvSpPr/>
          <p:nvPr/>
        </p:nvSpPr>
        <p:spPr>
          <a:xfrm>
            <a:off x="8865443" y="630555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08" name="Shape 1508"/>
          <p:cNvSpPr/>
          <p:nvPr/>
        </p:nvSpPr>
        <p:spPr>
          <a:xfrm>
            <a:off x="9043144" y="6809978"/>
            <a:ext cx="736105"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509" name="Shape 1509"/>
          <p:cNvSpPr/>
          <p:nvPr/>
        </p:nvSpPr>
        <p:spPr>
          <a:xfrm>
            <a:off x="9786342" y="6809978"/>
            <a:ext cx="736105"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510" name="Shape 1510"/>
          <p:cNvSpPr/>
          <p:nvPr/>
        </p:nvSpPr>
        <p:spPr>
          <a:xfrm>
            <a:off x="107176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11" name="Shape 1511"/>
          <p:cNvSpPr/>
          <p:nvPr/>
        </p:nvSpPr>
        <p:spPr>
          <a:xfrm>
            <a:off x="10917274"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12" name="Shape 1512"/>
          <p:cNvSpPr/>
          <p:nvPr/>
        </p:nvSpPr>
        <p:spPr>
          <a:xfrm>
            <a:off x="11666574" y="5185419"/>
            <a:ext cx="736105"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513" name="Shape 1513"/>
          <p:cNvSpPr/>
          <p:nvPr/>
        </p:nvSpPr>
        <p:spPr>
          <a:xfrm>
            <a:off x="978148" y="676656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14" name="Shape 1514"/>
          <p:cNvSpPr/>
          <p:nvPr/>
        </p:nvSpPr>
        <p:spPr>
          <a:xfrm>
            <a:off x="1721346"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9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6" name="Shape 1516"/>
          <p:cNvSpPr/>
          <p:nvPr>
            <p:ph type="title"/>
          </p:nvPr>
        </p:nvSpPr>
        <p:spPr>
          <a:prstGeom prst="rect">
            <a:avLst/>
          </a:prstGeom>
        </p:spPr>
        <p:txBody>
          <a:bodyPr/>
          <a:lstStyle/>
          <a:p>
            <a:pPr lvl="0">
              <a:defRPr sz="1800"/>
            </a:pPr>
            <a:r>
              <a:rPr sz="8000"/>
              <a:t>Pass 1: Divide</a:t>
            </a:r>
          </a:p>
        </p:txBody>
      </p:sp>
      <p:sp>
        <p:nvSpPr>
          <p:cNvPr id="1517" name="Shape 1517"/>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518" name="Shape 1518"/>
          <p:cNvSpPr/>
          <p:nvPr/>
        </p:nvSpPr>
        <p:spPr>
          <a:xfrm>
            <a:off x="495672" y="4686300"/>
            <a:ext cx="8006854"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519" name="Shape 1519"/>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20" name="Shape 1520"/>
          <p:cNvSpPr/>
          <p:nvPr/>
        </p:nvSpPr>
        <p:spPr>
          <a:xfrm>
            <a:off x="6069421" y="47117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21" name="Shape 1521"/>
          <p:cNvSpPr/>
          <p:nvPr/>
        </p:nvSpPr>
        <p:spPr>
          <a:xfrm>
            <a:off x="6056721" y="630555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22" name="Shape 1522"/>
          <p:cNvSpPr/>
          <p:nvPr/>
        </p:nvSpPr>
        <p:spPr>
          <a:xfrm>
            <a:off x="6044021" y="7899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23" name="Shape 1523"/>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524" name="Shape 1524"/>
          <p:cNvSpPr/>
          <p:nvPr/>
        </p:nvSpPr>
        <p:spPr>
          <a:xfrm>
            <a:off x="6280646" y="8409136"/>
            <a:ext cx="736104" cy="667197"/>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525" name="Shape 1525"/>
          <p:cNvSpPr/>
          <p:nvPr/>
        </p:nvSpPr>
        <p:spPr>
          <a:xfrm>
            <a:off x="6280646" y="5185419"/>
            <a:ext cx="736104" cy="667198"/>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526" name="Shape 1526"/>
          <p:cNvSpPr/>
          <p:nvPr/>
        </p:nvSpPr>
        <p:spPr>
          <a:xfrm>
            <a:off x="88634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27" name="Shape 1527"/>
          <p:cNvSpPr/>
          <p:nvPr/>
        </p:nvSpPr>
        <p:spPr>
          <a:xfrm>
            <a:off x="9042648" y="5185419"/>
            <a:ext cx="736104"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528" name="Shape 1528"/>
          <p:cNvSpPr/>
          <p:nvPr/>
        </p:nvSpPr>
        <p:spPr>
          <a:xfrm>
            <a:off x="9782795"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29" name="Shape 1529"/>
          <p:cNvSpPr/>
          <p:nvPr/>
        </p:nvSpPr>
        <p:spPr>
          <a:xfrm>
            <a:off x="8865443" y="788670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30" name="Shape 1530"/>
          <p:cNvSpPr/>
          <p:nvPr/>
        </p:nvSpPr>
        <p:spPr>
          <a:xfrm>
            <a:off x="9043144" y="8434536"/>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531" name="Shape 1531"/>
          <p:cNvSpPr/>
          <p:nvPr/>
        </p:nvSpPr>
        <p:spPr>
          <a:xfrm>
            <a:off x="9786342" y="8434536"/>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532" name="Shape 1532"/>
          <p:cNvSpPr/>
          <p:nvPr/>
        </p:nvSpPr>
        <p:spPr>
          <a:xfrm>
            <a:off x="8865443" y="6305550"/>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33" name="Shape 1533"/>
          <p:cNvSpPr/>
          <p:nvPr/>
        </p:nvSpPr>
        <p:spPr>
          <a:xfrm>
            <a:off x="9043144" y="6809978"/>
            <a:ext cx="736105"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534" name="Shape 1534"/>
          <p:cNvSpPr/>
          <p:nvPr/>
        </p:nvSpPr>
        <p:spPr>
          <a:xfrm>
            <a:off x="9786342" y="6809978"/>
            <a:ext cx="736105"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535" name="Shape 1535"/>
          <p:cNvSpPr/>
          <p:nvPr/>
        </p:nvSpPr>
        <p:spPr>
          <a:xfrm>
            <a:off x="10717621" y="4724400"/>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36" name="Shape 1536"/>
          <p:cNvSpPr/>
          <p:nvPr/>
        </p:nvSpPr>
        <p:spPr>
          <a:xfrm>
            <a:off x="10917274" y="5185419"/>
            <a:ext cx="736105"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37" name="Shape 1537"/>
          <p:cNvSpPr/>
          <p:nvPr/>
        </p:nvSpPr>
        <p:spPr>
          <a:xfrm>
            <a:off x="11666574" y="5185419"/>
            <a:ext cx="736105" cy="667198"/>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538" name="Shape 1538"/>
          <p:cNvSpPr/>
          <p:nvPr/>
        </p:nvSpPr>
        <p:spPr>
          <a:xfrm>
            <a:off x="7036048" y="5185419"/>
            <a:ext cx="736104" cy="667198"/>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39" name="Shape 1539"/>
          <p:cNvSpPr/>
          <p:nvPr/>
        </p:nvSpPr>
        <p:spPr>
          <a:xfrm>
            <a:off x="6280646" y="6766569"/>
            <a:ext cx="736104" cy="667198"/>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9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41" name="Shape 1541"/>
          <p:cNvSpPr/>
          <p:nvPr>
            <p:ph type="title"/>
          </p:nvPr>
        </p:nvSpPr>
        <p:spPr>
          <a:prstGeom prst="rect">
            <a:avLst/>
          </a:prstGeom>
        </p:spPr>
        <p:txBody>
          <a:bodyPr/>
          <a:lstStyle/>
          <a:p>
            <a:pPr lvl="0">
              <a:defRPr sz="1800"/>
            </a:pPr>
            <a:r>
              <a:rPr sz="8000"/>
              <a:t>Pass 1: Divide</a:t>
            </a:r>
          </a:p>
        </p:txBody>
      </p:sp>
      <p:sp>
        <p:nvSpPr>
          <p:cNvPr id="1542" name="Shape 1542"/>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543" name="Shape 1543"/>
          <p:cNvSpPr/>
          <p:nvPr/>
        </p:nvSpPr>
        <p:spPr>
          <a:xfrm>
            <a:off x="495672" y="4686300"/>
            <a:ext cx="5449107"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544" name="Shape 1544"/>
          <p:cNvSpPr/>
          <p:nvPr/>
        </p:nvSpPr>
        <p:spPr>
          <a:xfrm>
            <a:off x="800447"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45" name="Shape 1545"/>
          <p:cNvSpPr/>
          <p:nvPr/>
        </p:nvSpPr>
        <p:spPr>
          <a:xfrm>
            <a:off x="9841321" y="469046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46" name="Shape 1546"/>
          <p:cNvSpPr/>
          <p:nvPr/>
        </p:nvSpPr>
        <p:spPr>
          <a:xfrm>
            <a:off x="7987121" y="627161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47" name="Shape 1547"/>
          <p:cNvSpPr/>
          <p:nvPr/>
        </p:nvSpPr>
        <p:spPr>
          <a:xfrm>
            <a:off x="7987121" y="785276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48" name="Shape 1548"/>
          <p:cNvSpPr/>
          <p:nvPr/>
        </p:nvSpPr>
        <p:spPr>
          <a:xfrm>
            <a:off x="3071279" y="4123928"/>
            <a:ext cx="7780189"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Our hash function: {G,P} -&gt; 1, {B} -&gt; 2,{R, Y} -&gt; 3</a:t>
            </a:r>
            <a:endParaRPr sz="2500"/>
          </a:p>
          <a:p>
            <a:pPr lvl="0">
              <a:defRPr sz="1800"/>
            </a:pPr>
            <a:r>
              <a:rPr sz="2500"/>
              <a:t> </a:t>
            </a:r>
          </a:p>
        </p:txBody>
      </p:sp>
      <p:sp>
        <p:nvSpPr>
          <p:cNvPr id="1549" name="Shape 1549"/>
          <p:cNvSpPr/>
          <p:nvPr/>
        </p:nvSpPr>
        <p:spPr>
          <a:xfrm>
            <a:off x="8223746" y="8362503"/>
            <a:ext cx="736104" cy="667197"/>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550" name="Shape 1550"/>
          <p:cNvSpPr/>
          <p:nvPr/>
        </p:nvSpPr>
        <p:spPr>
          <a:xfrm>
            <a:off x="10052546" y="5164187"/>
            <a:ext cx="736104" cy="667197"/>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551" name="Shape 1551"/>
          <p:cNvSpPr/>
          <p:nvPr/>
        </p:nvSpPr>
        <p:spPr>
          <a:xfrm>
            <a:off x="6132921" y="469046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52" name="Shape 1552"/>
          <p:cNvSpPr/>
          <p:nvPr/>
        </p:nvSpPr>
        <p:spPr>
          <a:xfrm>
            <a:off x="6312148" y="5151487"/>
            <a:ext cx="736104"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553" name="Shape 1553"/>
          <p:cNvSpPr/>
          <p:nvPr/>
        </p:nvSpPr>
        <p:spPr>
          <a:xfrm>
            <a:off x="7052295" y="5151487"/>
            <a:ext cx="736105"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54" name="Shape 1554"/>
          <p:cNvSpPr/>
          <p:nvPr/>
        </p:nvSpPr>
        <p:spPr>
          <a:xfrm>
            <a:off x="6134943" y="785276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55" name="Shape 1555"/>
          <p:cNvSpPr/>
          <p:nvPr/>
        </p:nvSpPr>
        <p:spPr>
          <a:xfrm>
            <a:off x="6312644" y="8400603"/>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556" name="Shape 1556"/>
          <p:cNvSpPr/>
          <p:nvPr/>
        </p:nvSpPr>
        <p:spPr>
          <a:xfrm>
            <a:off x="7055842" y="8400603"/>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557" name="Shape 1557"/>
          <p:cNvSpPr/>
          <p:nvPr/>
        </p:nvSpPr>
        <p:spPr>
          <a:xfrm>
            <a:off x="6134943"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58" name="Shape 1558"/>
          <p:cNvSpPr/>
          <p:nvPr/>
        </p:nvSpPr>
        <p:spPr>
          <a:xfrm>
            <a:off x="6312644" y="6776045"/>
            <a:ext cx="736105"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559" name="Shape 1559"/>
          <p:cNvSpPr/>
          <p:nvPr/>
        </p:nvSpPr>
        <p:spPr>
          <a:xfrm>
            <a:off x="7055842" y="6776045"/>
            <a:ext cx="736105"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560" name="Shape 1560"/>
          <p:cNvSpPr/>
          <p:nvPr/>
        </p:nvSpPr>
        <p:spPr>
          <a:xfrm>
            <a:off x="7987121" y="469046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61" name="Shape 1561"/>
          <p:cNvSpPr/>
          <p:nvPr/>
        </p:nvSpPr>
        <p:spPr>
          <a:xfrm>
            <a:off x="8186774" y="5151487"/>
            <a:ext cx="736105"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62" name="Shape 1562"/>
          <p:cNvSpPr/>
          <p:nvPr/>
        </p:nvSpPr>
        <p:spPr>
          <a:xfrm>
            <a:off x="8936074" y="5151487"/>
            <a:ext cx="736105"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563" name="Shape 1563"/>
          <p:cNvSpPr/>
          <p:nvPr/>
        </p:nvSpPr>
        <p:spPr>
          <a:xfrm>
            <a:off x="10807948" y="5164187"/>
            <a:ext cx="736104"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64" name="Shape 1564"/>
          <p:cNvSpPr/>
          <p:nvPr/>
        </p:nvSpPr>
        <p:spPr>
          <a:xfrm>
            <a:off x="8211046" y="6732637"/>
            <a:ext cx="736104"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565" name="Shape 1565"/>
          <p:cNvSpPr/>
          <p:nvPr/>
        </p:nvSpPr>
        <p:spPr>
          <a:xfrm>
            <a:off x="3669121" y="4721175"/>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66" name="Shape 1566"/>
          <p:cNvSpPr/>
          <p:nvPr/>
        </p:nvSpPr>
        <p:spPr>
          <a:xfrm>
            <a:off x="3656421" y="6315025"/>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67" name="Shape 1567"/>
          <p:cNvSpPr/>
          <p:nvPr/>
        </p:nvSpPr>
        <p:spPr>
          <a:xfrm>
            <a:off x="3643721" y="7908875"/>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9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69" name="Shape 1569"/>
          <p:cNvSpPr/>
          <p:nvPr>
            <p:ph type="title"/>
          </p:nvPr>
        </p:nvSpPr>
        <p:spPr>
          <a:xfrm>
            <a:off x="952500" y="431800"/>
            <a:ext cx="11099800" cy="2159000"/>
          </a:xfrm>
          <a:prstGeom prst="rect">
            <a:avLst/>
          </a:prstGeom>
        </p:spPr>
        <p:txBody>
          <a:bodyPr/>
          <a:lstStyle/>
          <a:p>
            <a:pPr lvl="0">
              <a:defRPr sz="1800"/>
            </a:pPr>
            <a:r>
              <a:rPr sz="8000"/>
              <a:t>Pass 2: Conquer</a:t>
            </a:r>
          </a:p>
        </p:txBody>
      </p:sp>
      <p:sp>
        <p:nvSpPr>
          <p:cNvPr id="1570" name="Shape 1570"/>
          <p:cNvSpPr/>
          <p:nvPr>
            <p:ph type="body" idx="1"/>
          </p:nvPr>
        </p:nvSpPr>
        <p:spPr>
          <a:prstGeom prst="rect">
            <a:avLst/>
          </a:prstGeom>
        </p:spPr>
        <p:txBody>
          <a:bodyPr anchor="t"/>
          <a:lstStyle/>
          <a:p>
            <a:pPr lvl="0">
              <a:defRPr sz="1800"/>
            </a:pPr>
            <a:r>
              <a:rPr sz="3600"/>
              <a:t>Rehash each partition.</a:t>
            </a:r>
            <a:endParaRPr sz="3600"/>
          </a:p>
          <a:p>
            <a:pPr lvl="0">
              <a:defRPr sz="1800"/>
            </a:pPr>
            <a:r>
              <a:rPr sz="3600"/>
              <a:t>For a partition to fit in memory, it can only have B pages.</a:t>
            </a:r>
            <a:endParaRPr sz="3600"/>
          </a:p>
          <a:p>
            <a:pPr lvl="0">
              <a:defRPr sz="1800"/>
            </a:pPr>
            <a:r>
              <a:rPr sz="3600"/>
              <a:t>To hash larger tables, use the partition algorithm recursively until the partition fits into memory</a:t>
            </a:r>
            <a:endParaRPr sz="3600"/>
          </a:p>
          <a:p>
            <a:pPr lvl="0">
              <a:defRPr sz="1800"/>
            </a:pPr>
            <a:r>
              <a:rPr sz="3600"/>
              <a:t># I/O’s = 2N</a:t>
            </a:r>
          </a:p>
        </p:txBody>
      </p:sp>
    </p:spTree>
  </p:cSld>
  <p:clrMapOvr>
    <a:masterClrMapping/>
  </p:clrMapOvr>
  <p:transition spd="med" advClick="1"/>
</p:sld>
</file>

<file path=ppt/slides/slide9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72" name="Shape 1572"/>
          <p:cNvSpPr/>
          <p:nvPr>
            <p:ph type="title"/>
          </p:nvPr>
        </p:nvSpPr>
        <p:spPr>
          <a:prstGeom prst="rect">
            <a:avLst/>
          </a:prstGeom>
        </p:spPr>
        <p:txBody>
          <a:bodyPr/>
          <a:lstStyle/>
          <a:p>
            <a:pPr lvl="0">
              <a:defRPr sz="1800"/>
            </a:pPr>
            <a:r>
              <a:rPr sz="8000"/>
              <a:t>Pass 2: Conquer</a:t>
            </a:r>
          </a:p>
        </p:txBody>
      </p:sp>
      <p:sp>
        <p:nvSpPr>
          <p:cNvPr id="1573" name="Shape 1573"/>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574" name="Shape 1574"/>
          <p:cNvSpPr/>
          <p:nvPr/>
        </p:nvSpPr>
        <p:spPr>
          <a:xfrm>
            <a:off x="495672" y="4686300"/>
            <a:ext cx="5449107"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575" name="Shape 1575"/>
          <p:cNvSpPr/>
          <p:nvPr/>
        </p:nvSpPr>
        <p:spPr>
          <a:xfrm>
            <a:off x="9841321" y="469046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76" name="Shape 1576"/>
          <p:cNvSpPr/>
          <p:nvPr/>
        </p:nvSpPr>
        <p:spPr>
          <a:xfrm>
            <a:off x="7987121" y="627161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77" name="Shape 1577"/>
          <p:cNvSpPr/>
          <p:nvPr/>
        </p:nvSpPr>
        <p:spPr>
          <a:xfrm>
            <a:off x="7987121" y="785276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78" name="Shape 1578"/>
          <p:cNvSpPr/>
          <p:nvPr/>
        </p:nvSpPr>
        <p:spPr>
          <a:xfrm>
            <a:off x="2608442" y="2472928"/>
            <a:ext cx="7780190"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Create in-memory table for each partition.</a:t>
            </a:r>
            <a:endParaRPr sz="2500"/>
          </a:p>
          <a:p>
            <a:pPr lvl="0">
              <a:defRPr sz="1800"/>
            </a:pPr>
            <a:r>
              <a:rPr sz="2500"/>
              <a:t> </a:t>
            </a:r>
          </a:p>
        </p:txBody>
      </p:sp>
      <p:sp>
        <p:nvSpPr>
          <p:cNvPr id="1579" name="Shape 1579"/>
          <p:cNvSpPr/>
          <p:nvPr/>
        </p:nvSpPr>
        <p:spPr>
          <a:xfrm>
            <a:off x="8223746" y="8362503"/>
            <a:ext cx="736104" cy="667197"/>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580" name="Shape 1580"/>
          <p:cNvSpPr/>
          <p:nvPr/>
        </p:nvSpPr>
        <p:spPr>
          <a:xfrm>
            <a:off x="10052546" y="5164187"/>
            <a:ext cx="736104" cy="667197"/>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581" name="Shape 1581"/>
          <p:cNvSpPr/>
          <p:nvPr/>
        </p:nvSpPr>
        <p:spPr>
          <a:xfrm>
            <a:off x="6132921" y="469046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82" name="Shape 1582"/>
          <p:cNvSpPr/>
          <p:nvPr/>
        </p:nvSpPr>
        <p:spPr>
          <a:xfrm>
            <a:off x="6312148" y="5151487"/>
            <a:ext cx="736104"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583" name="Shape 1583"/>
          <p:cNvSpPr/>
          <p:nvPr/>
        </p:nvSpPr>
        <p:spPr>
          <a:xfrm>
            <a:off x="7052295" y="5151487"/>
            <a:ext cx="736105"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84" name="Shape 1584"/>
          <p:cNvSpPr/>
          <p:nvPr/>
        </p:nvSpPr>
        <p:spPr>
          <a:xfrm>
            <a:off x="6134943" y="785276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85" name="Shape 1585"/>
          <p:cNvSpPr/>
          <p:nvPr/>
        </p:nvSpPr>
        <p:spPr>
          <a:xfrm>
            <a:off x="6312644" y="8400603"/>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586" name="Shape 1586"/>
          <p:cNvSpPr/>
          <p:nvPr/>
        </p:nvSpPr>
        <p:spPr>
          <a:xfrm>
            <a:off x="7055842" y="8400603"/>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587" name="Shape 1587"/>
          <p:cNvSpPr/>
          <p:nvPr/>
        </p:nvSpPr>
        <p:spPr>
          <a:xfrm>
            <a:off x="6134943"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88" name="Shape 1588"/>
          <p:cNvSpPr/>
          <p:nvPr/>
        </p:nvSpPr>
        <p:spPr>
          <a:xfrm>
            <a:off x="6312644" y="6776045"/>
            <a:ext cx="736105"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589" name="Shape 1589"/>
          <p:cNvSpPr/>
          <p:nvPr/>
        </p:nvSpPr>
        <p:spPr>
          <a:xfrm>
            <a:off x="7055842" y="6776045"/>
            <a:ext cx="736105"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590" name="Shape 1590"/>
          <p:cNvSpPr/>
          <p:nvPr/>
        </p:nvSpPr>
        <p:spPr>
          <a:xfrm>
            <a:off x="7987121" y="469046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591" name="Shape 1591"/>
          <p:cNvSpPr/>
          <p:nvPr/>
        </p:nvSpPr>
        <p:spPr>
          <a:xfrm>
            <a:off x="8186774" y="5151487"/>
            <a:ext cx="736105"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92" name="Shape 1592"/>
          <p:cNvSpPr/>
          <p:nvPr/>
        </p:nvSpPr>
        <p:spPr>
          <a:xfrm>
            <a:off x="8936074" y="5151487"/>
            <a:ext cx="736105"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593" name="Shape 1593"/>
          <p:cNvSpPr/>
          <p:nvPr/>
        </p:nvSpPr>
        <p:spPr>
          <a:xfrm>
            <a:off x="10807948" y="5164187"/>
            <a:ext cx="736104"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594" name="Shape 1594"/>
          <p:cNvSpPr/>
          <p:nvPr/>
        </p:nvSpPr>
        <p:spPr>
          <a:xfrm>
            <a:off x="8211046" y="6732637"/>
            <a:ext cx="736104"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9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96" name="Shape 1596"/>
          <p:cNvSpPr/>
          <p:nvPr>
            <p:ph type="title"/>
          </p:nvPr>
        </p:nvSpPr>
        <p:spPr>
          <a:prstGeom prst="rect">
            <a:avLst/>
          </a:prstGeom>
        </p:spPr>
        <p:txBody>
          <a:bodyPr/>
          <a:lstStyle/>
          <a:p>
            <a:pPr lvl="0">
              <a:defRPr sz="1800"/>
            </a:pPr>
            <a:r>
              <a:rPr sz="8000"/>
              <a:t>Pass 2: Conquer</a:t>
            </a:r>
          </a:p>
        </p:txBody>
      </p:sp>
      <p:sp>
        <p:nvSpPr>
          <p:cNvPr id="1597" name="Shape 1597"/>
          <p:cNvSpPr/>
          <p:nvPr/>
        </p:nvSpPr>
        <p:spPr>
          <a:xfrm>
            <a:off x="805620" y="3982318"/>
            <a:ext cx="211546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N=6, B=4</a:t>
            </a:r>
          </a:p>
        </p:txBody>
      </p:sp>
      <p:sp>
        <p:nvSpPr>
          <p:cNvPr id="1598" name="Shape 1598"/>
          <p:cNvSpPr/>
          <p:nvPr/>
        </p:nvSpPr>
        <p:spPr>
          <a:xfrm>
            <a:off x="495672" y="4686300"/>
            <a:ext cx="5449107" cy="4759871"/>
          </a:xfrm>
          <a:prstGeom prst="roundRect">
            <a:avLst>
              <a:gd name="adj" fmla="val 15000"/>
            </a:avLst>
          </a:prstGeom>
          <a:solidFill>
            <a:srgbClr val="F5D328">
              <a:alpha val="15157"/>
            </a:srgbClr>
          </a:solidFill>
          <a:ln w="12700">
            <a:miter lim="400000"/>
          </a:ln>
        </p:spPr>
        <p:txBody>
          <a:bodyPr lIns="0" tIns="0" rIns="0" bIns="0" anchor="ctr"/>
          <a:lstStyle/>
          <a:p>
            <a:pPr lvl="0">
              <a:defRPr sz="2400">
                <a:solidFill>
                  <a:srgbClr val="FFFFFF"/>
                </a:solidFill>
              </a:defRPr>
            </a:pPr>
          </a:p>
        </p:txBody>
      </p:sp>
      <p:sp>
        <p:nvSpPr>
          <p:cNvPr id="1599" name="Shape 1599"/>
          <p:cNvSpPr/>
          <p:nvPr/>
        </p:nvSpPr>
        <p:spPr>
          <a:xfrm>
            <a:off x="1375773" y="729396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600" name="Shape 1600"/>
          <p:cNvSpPr/>
          <p:nvPr/>
        </p:nvSpPr>
        <p:spPr>
          <a:xfrm>
            <a:off x="7987121" y="627161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601" name="Shape 1601"/>
          <p:cNvSpPr/>
          <p:nvPr/>
        </p:nvSpPr>
        <p:spPr>
          <a:xfrm>
            <a:off x="7987121" y="7852767"/>
            <a:ext cx="1834705"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602" name="Shape 1602"/>
          <p:cNvSpPr/>
          <p:nvPr/>
        </p:nvSpPr>
        <p:spPr>
          <a:xfrm>
            <a:off x="2608442" y="2472928"/>
            <a:ext cx="7780190"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2500"/>
              <a:t>Create in-memory table for each partition.</a:t>
            </a:r>
            <a:endParaRPr sz="2500"/>
          </a:p>
          <a:p>
            <a:pPr lvl="0">
              <a:defRPr sz="1800"/>
            </a:pPr>
            <a:r>
              <a:rPr sz="2500"/>
              <a:t> </a:t>
            </a:r>
          </a:p>
        </p:txBody>
      </p:sp>
      <p:sp>
        <p:nvSpPr>
          <p:cNvPr id="1603" name="Shape 1603"/>
          <p:cNvSpPr/>
          <p:nvPr/>
        </p:nvSpPr>
        <p:spPr>
          <a:xfrm>
            <a:off x="8223746" y="8362503"/>
            <a:ext cx="736104" cy="667197"/>
          </a:xfrm>
          <a:prstGeom prst="rect">
            <a:avLst/>
          </a:prstGeom>
          <a:solidFill>
            <a:srgbClr val="EC5D57">
              <a:alpha val="87000"/>
            </a:srgbClr>
          </a:solidFill>
          <a:ln w="12700">
            <a:miter lim="400000"/>
          </a:ln>
        </p:spPr>
        <p:txBody>
          <a:bodyPr lIns="0" tIns="0" rIns="0" bIns="0" anchor="ctr"/>
          <a:lstStyle/>
          <a:p>
            <a:pPr lvl="0">
              <a:defRPr sz="2400">
                <a:solidFill>
                  <a:srgbClr val="FFFFFF"/>
                </a:solidFill>
              </a:defRPr>
            </a:pPr>
          </a:p>
        </p:txBody>
      </p:sp>
      <p:sp>
        <p:nvSpPr>
          <p:cNvPr id="1604" name="Shape 1604"/>
          <p:cNvSpPr/>
          <p:nvPr/>
        </p:nvSpPr>
        <p:spPr>
          <a:xfrm>
            <a:off x="1586997" y="7767687"/>
            <a:ext cx="736105" cy="667197"/>
          </a:xfrm>
          <a:prstGeom prst="rect">
            <a:avLst/>
          </a:prstGeom>
          <a:solidFill>
            <a:srgbClr val="70BF41">
              <a:alpha val="60828"/>
            </a:srgbClr>
          </a:solidFill>
          <a:ln w="12700">
            <a:miter lim="400000"/>
          </a:ln>
        </p:spPr>
        <p:txBody>
          <a:bodyPr lIns="0" tIns="0" rIns="0" bIns="0" anchor="ctr"/>
          <a:lstStyle/>
          <a:p>
            <a:pPr lvl="0">
              <a:defRPr sz="2400">
                <a:solidFill>
                  <a:srgbClr val="FFFFFF"/>
                </a:solidFill>
              </a:defRPr>
            </a:pPr>
          </a:p>
        </p:txBody>
      </p:sp>
      <p:sp>
        <p:nvSpPr>
          <p:cNvPr id="1605" name="Shape 1605"/>
          <p:cNvSpPr/>
          <p:nvPr/>
        </p:nvSpPr>
        <p:spPr>
          <a:xfrm>
            <a:off x="6134943" y="785276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606" name="Shape 1606"/>
          <p:cNvSpPr/>
          <p:nvPr/>
        </p:nvSpPr>
        <p:spPr>
          <a:xfrm>
            <a:off x="6312644" y="8400603"/>
            <a:ext cx="736105" cy="667197"/>
          </a:xfrm>
          <a:prstGeom prst="rect">
            <a:avLst/>
          </a:prstGeom>
          <a:solidFill>
            <a:srgbClr val="DCBD23">
              <a:alpha val="94124"/>
            </a:srgbClr>
          </a:solidFill>
          <a:ln w="12700">
            <a:miter lim="400000"/>
          </a:ln>
        </p:spPr>
        <p:txBody>
          <a:bodyPr lIns="0" tIns="0" rIns="0" bIns="0" anchor="ctr"/>
          <a:lstStyle/>
          <a:p>
            <a:pPr lvl="0">
              <a:defRPr sz="2400">
                <a:solidFill>
                  <a:srgbClr val="FFFFFF"/>
                </a:solidFill>
              </a:defRPr>
            </a:pPr>
          </a:p>
        </p:txBody>
      </p:sp>
      <p:sp>
        <p:nvSpPr>
          <p:cNvPr id="1607" name="Shape 1607"/>
          <p:cNvSpPr/>
          <p:nvPr/>
        </p:nvSpPr>
        <p:spPr>
          <a:xfrm>
            <a:off x="7055842" y="8400603"/>
            <a:ext cx="736105" cy="667197"/>
          </a:xfrm>
          <a:prstGeom prst="rect">
            <a:avLst/>
          </a:prstGeom>
          <a:solidFill>
            <a:srgbClr val="EC5D57">
              <a:alpha val="86923"/>
            </a:srgbClr>
          </a:solidFill>
          <a:ln w="12700">
            <a:miter lim="400000"/>
          </a:ln>
        </p:spPr>
        <p:txBody>
          <a:bodyPr lIns="0" tIns="0" rIns="0" bIns="0" anchor="ctr"/>
          <a:lstStyle/>
          <a:p>
            <a:pPr lvl="0">
              <a:defRPr sz="2400">
                <a:solidFill>
                  <a:srgbClr val="FFFFFF"/>
                </a:solidFill>
              </a:defRPr>
            </a:pPr>
          </a:p>
        </p:txBody>
      </p:sp>
      <p:sp>
        <p:nvSpPr>
          <p:cNvPr id="1608" name="Shape 1608"/>
          <p:cNvSpPr/>
          <p:nvPr/>
        </p:nvSpPr>
        <p:spPr>
          <a:xfrm>
            <a:off x="6134943" y="627161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609" name="Shape 1609"/>
          <p:cNvSpPr/>
          <p:nvPr/>
        </p:nvSpPr>
        <p:spPr>
          <a:xfrm>
            <a:off x="6312644" y="6776045"/>
            <a:ext cx="736105"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610" name="Shape 1610"/>
          <p:cNvSpPr/>
          <p:nvPr/>
        </p:nvSpPr>
        <p:spPr>
          <a:xfrm>
            <a:off x="7055842" y="6776045"/>
            <a:ext cx="736105" cy="667197"/>
          </a:xfrm>
          <a:prstGeom prst="rect">
            <a:avLst/>
          </a:prstGeom>
          <a:solidFill>
            <a:srgbClr val="0365C0">
              <a:alpha val="60000"/>
            </a:srgbClr>
          </a:solidFill>
          <a:ln w="12700">
            <a:miter lim="400000"/>
          </a:ln>
        </p:spPr>
        <p:txBody>
          <a:bodyPr lIns="0" tIns="0" rIns="0" bIns="0" anchor="ctr"/>
          <a:lstStyle/>
          <a:p>
            <a:pPr lvl="0">
              <a:defRPr sz="2400">
                <a:solidFill>
                  <a:srgbClr val="FFFFFF"/>
                </a:solidFill>
              </a:defRPr>
            </a:pPr>
          </a:p>
        </p:txBody>
      </p:sp>
      <p:sp>
        <p:nvSpPr>
          <p:cNvPr id="1611" name="Shape 1611"/>
          <p:cNvSpPr/>
          <p:nvPr/>
        </p:nvSpPr>
        <p:spPr>
          <a:xfrm>
            <a:off x="2342399" y="7767687"/>
            <a:ext cx="736105"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612" name="Shape 1612"/>
          <p:cNvSpPr/>
          <p:nvPr/>
        </p:nvSpPr>
        <p:spPr>
          <a:xfrm>
            <a:off x="8211046" y="6732637"/>
            <a:ext cx="736104" cy="667197"/>
          </a:xfrm>
          <a:prstGeom prst="rect">
            <a:avLst/>
          </a:prstGeom>
          <a:solidFill>
            <a:srgbClr val="0365C0">
              <a:alpha val="60055"/>
            </a:srgbClr>
          </a:solidFill>
          <a:ln w="12700">
            <a:miter lim="400000"/>
          </a:ln>
        </p:spPr>
        <p:txBody>
          <a:bodyPr lIns="0" tIns="0" rIns="0" bIns="0" anchor="ctr"/>
          <a:lstStyle/>
          <a:p>
            <a:pPr lvl="0">
              <a:defRPr sz="2400">
                <a:solidFill>
                  <a:srgbClr val="FFFFFF"/>
                </a:solidFill>
              </a:defRPr>
            </a:pPr>
          </a:p>
        </p:txBody>
      </p:sp>
      <p:sp>
        <p:nvSpPr>
          <p:cNvPr id="1613" name="Shape 1613"/>
          <p:cNvSpPr/>
          <p:nvPr/>
        </p:nvSpPr>
        <p:spPr>
          <a:xfrm>
            <a:off x="1375773" y="569376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614" name="Shape 1614"/>
          <p:cNvSpPr/>
          <p:nvPr/>
        </p:nvSpPr>
        <p:spPr>
          <a:xfrm>
            <a:off x="1554999" y="6154787"/>
            <a:ext cx="736105"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
        <p:nvSpPr>
          <p:cNvPr id="1615" name="Shape 1615"/>
          <p:cNvSpPr/>
          <p:nvPr/>
        </p:nvSpPr>
        <p:spPr>
          <a:xfrm>
            <a:off x="2295146" y="6154787"/>
            <a:ext cx="736105"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616" name="Shape 1616"/>
          <p:cNvSpPr/>
          <p:nvPr/>
        </p:nvSpPr>
        <p:spPr>
          <a:xfrm>
            <a:off x="3229973" y="5693767"/>
            <a:ext cx="1834704" cy="1589237"/>
          </a:xfrm>
          <a:prstGeom prst="roundRect">
            <a:avLst>
              <a:gd name="adj" fmla="val 15000"/>
            </a:avLst>
          </a:prstGeom>
          <a:solidFill>
            <a:srgbClr val="51A7F9">
              <a:alpha val="24407"/>
            </a:srgbClr>
          </a:solidFill>
          <a:ln w="12700">
            <a:miter lim="400000"/>
          </a:ln>
        </p:spPr>
        <p:txBody>
          <a:bodyPr lIns="0" tIns="0" rIns="0" bIns="0" anchor="ctr"/>
          <a:lstStyle/>
          <a:p>
            <a:pPr lvl="0">
              <a:defRPr sz="2400">
                <a:solidFill>
                  <a:srgbClr val="FFFFFF"/>
                </a:solidFill>
              </a:defRPr>
            </a:pPr>
          </a:p>
        </p:txBody>
      </p:sp>
      <p:sp>
        <p:nvSpPr>
          <p:cNvPr id="1617" name="Shape 1617"/>
          <p:cNvSpPr/>
          <p:nvPr/>
        </p:nvSpPr>
        <p:spPr>
          <a:xfrm>
            <a:off x="3429626" y="6154787"/>
            <a:ext cx="736105" cy="667197"/>
          </a:xfrm>
          <a:prstGeom prst="rect">
            <a:avLst/>
          </a:prstGeom>
          <a:solidFill>
            <a:srgbClr val="773F9B">
              <a:alpha val="34555"/>
            </a:srgbClr>
          </a:solidFill>
          <a:ln w="12700">
            <a:miter lim="400000"/>
          </a:ln>
        </p:spPr>
        <p:txBody>
          <a:bodyPr lIns="0" tIns="0" rIns="0" bIns="0" anchor="ctr"/>
          <a:lstStyle/>
          <a:p>
            <a:pPr lvl="0">
              <a:defRPr sz="2400">
                <a:solidFill>
                  <a:srgbClr val="FFFFFF"/>
                </a:solidFill>
              </a:defRPr>
            </a:pPr>
          </a:p>
        </p:txBody>
      </p:sp>
      <p:sp>
        <p:nvSpPr>
          <p:cNvPr id="1618" name="Shape 1618"/>
          <p:cNvSpPr/>
          <p:nvPr/>
        </p:nvSpPr>
        <p:spPr>
          <a:xfrm>
            <a:off x="4178926" y="6154787"/>
            <a:ext cx="736105" cy="667197"/>
          </a:xfrm>
          <a:prstGeom prst="rect">
            <a:avLst/>
          </a:prstGeom>
          <a:solidFill>
            <a:srgbClr val="70BF41">
              <a:alpha val="61000"/>
            </a:srgbClr>
          </a:solidFill>
          <a:ln w="12700">
            <a:miter lim="400000"/>
          </a:ln>
        </p:spPr>
        <p:txBody>
          <a:bodyPr lIns="0" tIns="0" rIns="0" bIns="0" anchor="ctr"/>
          <a:lstStyle/>
          <a:p>
            <a:pPr lvl="0">
              <a:defRPr sz="2400">
                <a:solidFill>
                  <a:srgbClr val="FFFFFF"/>
                </a:solidFill>
              </a:defRPr>
            </a:pPr>
          </a:p>
        </p:txBody>
      </p:sp>
    </p:spTree>
  </p:cSld>
  <p:clrMapOvr>
    <a:masterClrMapping/>
  </p:clrMapOvr>
  <p:transitio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